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57" r:id="rId3"/>
    <p:sldId id="258" r:id="rId4"/>
    <p:sldId id="259" r:id="rId5"/>
    <p:sldId id="275" r:id="rId6"/>
    <p:sldId id="290" r:id="rId7"/>
    <p:sldId id="291" r:id="rId8"/>
    <p:sldId id="278" r:id="rId9"/>
    <p:sldId id="279" r:id="rId10"/>
    <p:sldId id="285" r:id="rId11"/>
    <p:sldId id="262" r:id="rId12"/>
    <p:sldId id="274" r:id="rId13"/>
    <p:sldId id="298" r:id="rId14"/>
    <p:sldId id="299" r:id="rId15"/>
    <p:sldId id="292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PA </c:v>
                </c:pt>
                <c:pt idx="1">
                  <c:v>SCA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1.1299999999999983</c:v>
                </c:pt>
                <c:pt idx="2">
                  <c:v>1.32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Pharmacy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PA </c:v>
                </c:pt>
                <c:pt idx="1">
                  <c:v>SCA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1.1800000000000015</c:v>
                </c:pt>
                <c:pt idx="1">
                  <c:v>1.1800000000000015</c:v>
                </c:pt>
                <c:pt idx="2">
                  <c:v>1.61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Specialty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PA </c:v>
                </c:pt>
                <c:pt idx="1">
                  <c:v>SCA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1.05</c:v>
                </c:pt>
                <c:pt idx="1">
                  <c:v>1.1499999999999984</c:v>
                </c:pt>
                <c:pt idx="2">
                  <c:v>1.25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Inpatient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PA </c:v>
                </c:pt>
                <c:pt idx="1">
                  <c:v>SCA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1.1800000000000015</c:v>
                </c:pt>
                <c:pt idx="1">
                  <c:v>1.1200000000000001</c:v>
                </c:pt>
                <c:pt idx="2">
                  <c:v>1.27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PA </c:v>
                </c:pt>
                <c:pt idx="1">
                  <c:v>SCA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1.22</c:v>
                </c:pt>
                <c:pt idx="1">
                  <c:v>1.1599999999999984</c:v>
                </c:pt>
                <c:pt idx="2">
                  <c:v>1.36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98720"/>
        <c:axId val="79600256"/>
      </c:barChart>
      <c:catAx>
        <c:axId val="7959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79600256"/>
        <c:crosses val="autoZero"/>
        <c:auto val="1"/>
        <c:lblAlgn val="ctr"/>
        <c:lblOffset val="100"/>
        <c:noMultiLvlLbl val="0"/>
      </c:catAx>
      <c:valAx>
        <c:axId val="7960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98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Poor</c:v>
                </c:pt>
                <c:pt idx="1">
                  <c:v>Ex-poor</c:v>
                </c:pt>
                <c:pt idx="2">
                  <c:v>Never 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4.38</c:v>
                </c:pt>
                <c:pt idx="1">
                  <c:v>4.28</c:v>
                </c:pt>
                <c:pt idx="2">
                  <c:v>2.75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Poor</c:v>
                </c:pt>
                <c:pt idx="1">
                  <c:v>Ex-poor</c:v>
                </c:pt>
                <c:pt idx="2">
                  <c:v>Never poor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4.71</c:v>
                </c:pt>
                <c:pt idx="1">
                  <c:v>2.9</c:v>
                </c:pt>
                <c:pt idx="2">
                  <c:v>2.7800000000000002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353728"/>
        <c:axId val="79355264"/>
        <c:axId val="0"/>
      </c:bar3DChart>
      <c:catAx>
        <c:axId val="7935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9355264"/>
        <c:crosses val="autoZero"/>
        <c:auto val="1"/>
        <c:lblAlgn val="ctr"/>
        <c:lblOffset val="100"/>
        <c:noMultiLvlLbl val="0"/>
      </c:catAx>
      <c:valAx>
        <c:axId val="7935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5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16895110333425"/>
          <c:y val="0.15020980352064886"/>
          <c:w val="0.11413969087197434"/>
          <c:h val="0.15318492630530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50A4-F69C-4E09-95FB-8F989CE62D6C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9024-7FC8-4893-B54E-22A85FB66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24854B-A38B-4776-A124-528DC943994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3EBD81-DDA0-4D08-85A6-4DEA2803A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ck-footage-children-throw-a-ball-sun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18" y="513806"/>
            <a:ext cx="8517082" cy="5353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9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Shedding Light on the Long Shadow of Childhood Adversity  </a:t>
            </a:r>
            <a:endParaRPr lang="en-US" sz="39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" y="5943600"/>
            <a:ext cx="96012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David Brent, MD &amp; Michael Silverstein, MD, MPH</a:t>
            </a:r>
            <a:endParaRPr lang="en-US" sz="3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Epigenetic changes in the GR in </a:t>
            </a:r>
            <a:br>
              <a:rPr lang="en-US" dirty="0" smtClean="0"/>
            </a:br>
            <a:r>
              <a:rPr lang="en-US" dirty="0" smtClean="0"/>
              <a:t>abused suicide victims*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38400"/>
            <a:ext cx="891928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172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*McGowan et al.,2009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Familial Transmission of Adversity*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8162" y="1690687"/>
            <a:ext cx="57626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6172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*Felitti et al.,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Poverty and Child Psychopathology Before and After Casino in a Native American Community</a:t>
            </a:r>
            <a:r>
              <a:rPr lang="en-US" dirty="0" smtClean="0"/>
              <a:t>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6764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6412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*Costello et al., JAMA, 2003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05933" y="3625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Child symptoms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525000" cy="990600"/>
          </a:xfrm>
        </p:spPr>
        <p:txBody>
          <a:bodyPr>
            <a:noAutofit/>
          </a:bodyPr>
          <a:lstStyle/>
          <a:p>
            <a:r>
              <a:rPr lang="en-US" sz="2700" dirty="0" smtClean="0"/>
              <a:t>From: Children of Depressed Mothers 1 Year After the Initiation of Maternal Treatment: Findings From the STAR*D-Child Study*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0" y="6553200"/>
            <a:ext cx="922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dirty="0" smtClean="0"/>
              <a:t>*</a:t>
            </a:r>
            <a:r>
              <a:rPr lang="en-US" sz="1600" dirty="0" err="1" smtClean="0"/>
              <a:t>Pilowksy</a:t>
            </a:r>
            <a:r>
              <a:rPr lang="en-US" sz="1600" dirty="0" smtClean="0"/>
              <a:t> et al., 2008</a:t>
            </a:r>
            <a:endParaRPr lang="en-US" sz="1600" dirty="0"/>
          </a:p>
        </p:txBody>
      </p:sp>
      <p:pic>
        <p:nvPicPr>
          <p:cNvPr id="5" name="Picture 14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250514" cy="467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220200" cy="1219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Decreased Governmental Costs for Mothers Who Participated in the Nurse Family Partnership Intervention</a:t>
            </a:r>
            <a:r>
              <a:rPr lang="en-US" sz="3200" baseline="30000" dirty="0" smtClean="0"/>
              <a:t>*</a:t>
            </a:r>
            <a:endParaRPr lang="en-US" sz="3200" baseline="30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71" t="3076" r="2792" b="4615"/>
          <a:stretch>
            <a:fillRect/>
          </a:stretch>
        </p:blipFill>
        <p:spPr bwMode="auto">
          <a:xfrm>
            <a:off x="1447800" y="1600200"/>
            <a:ext cx="637794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6488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*Olds DL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Research</a:t>
            </a:r>
            <a:r>
              <a:rPr lang="en-US" dirty="0" smtClean="0"/>
              <a:t>– mechanisms, how to prevent or attenuate, alternative approaches to treatments for those with history of ACE</a:t>
            </a:r>
          </a:p>
          <a:p>
            <a:r>
              <a:rPr lang="en-US" b="1" dirty="0" smtClean="0"/>
              <a:t>Clinical care</a:t>
            </a:r>
            <a:r>
              <a:rPr lang="en-US" dirty="0" smtClean="0"/>
              <a:t>– assess, intervene in those variables that are malleable, engage, collaborative care</a:t>
            </a:r>
          </a:p>
          <a:p>
            <a:r>
              <a:rPr lang="en-US" b="1" dirty="0" smtClean="0"/>
              <a:t>Policy</a:t>
            </a:r>
            <a:r>
              <a:rPr lang="en-US" dirty="0" smtClean="0"/>
              <a:t>– advocate for social policies and programs that can help families overcome adversity</a:t>
            </a:r>
          </a:p>
          <a:p>
            <a:r>
              <a:rPr lang="en-US" b="1" dirty="0" smtClean="0"/>
              <a:t>Recognize</a:t>
            </a:r>
            <a:r>
              <a:rPr lang="en-US" dirty="0" smtClean="0"/>
              <a:t> that ACE exacts a severe cost on society– one we can invest in grappling with now-or cost we will all eventually bear in lower productivity, and greater health care costs</a:t>
            </a:r>
          </a:p>
          <a:p>
            <a:pPr lvl="1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New Zealand Toast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00" t="5556" r="4167"/>
          <a:stretch>
            <a:fillRect/>
          </a:stretch>
        </p:blipFill>
        <p:spPr>
          <a:xfrm>
            <a:off x="0" y="-1"/>
            <a:ext cx="9144000" cy="6939643"/>
          </a:xfrm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4395043"/>
            <a:ext cx="87630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To the cause that needs assistance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To the wrong that needs resistance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To the future in the distance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And the good that we can do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                                               Mick Collins</a:t>
            </a:r>
          </a:p>
        </p:txBody>
      </p:sp>
      <p:sp>
        <p:nvSpPr>
          <p:cNvPr id="459782" name="Rectangle 6"/>
          <p:cNvSpPr>
            <a:spLocks noChangeArrowheads="1"/>
          </p:cNvSpPr>
          <p:nvPr/>
        </p:nvSpPr>
        <p:spPr bwMode="auto">
          <a:xfrm>
            <a:off x="838200" y="5962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David Brent</a:t>
            </a:r>
          </a:p>
          <a:p>
            <a:pPr lvl="1"/>
            <a:r>
              <a:rPr lang="en-US" dirty="0" smtClean="0"/>
              <a:t>Guilford Press, royalties</a:t>
            </a:r>
          </a:p>
          <a:p>
            <a:pPr lvl="1"/>
            <a:r>
              <a:rPr lang="en-US" dirty="0" err="1" smtClean="0"/>
              <a:t>eResearch</a:t>
            </a:r>
            <a:r>
              <a:rPr lang="en-US" dirty="0" smtClean="0"/>
              <a:t> Technology, royalties</a:t>
            </a:r>
          </a:p>
          <a:p>
            <a:pPr lvl="1"/>
            <a:r>
              <a:rPr lang="en-US" dirty="0" err="1" smtClean="0"/>
              <a:t>UpToDate</a:t>
            </a:r>
            <a:r>
              <a:rPr lang="en-US" dirty="0" smtClean="0"/>
              <a:t>, Editorial Board</a:t>
            </a:r>
          </a:p>
          <a:p>
            <a:pPr lvl="1"/>
            <a:r>
              <a:rPr lang="en-US" dirty="0" smtClean="0"/>
              <a:t>Honoraria, Oxford Press</a:t>
            </a:r>
          </a:p>
          <a:p>
            <a:r>
              <a:rPr lang="en-US" dirty="0" smtClean="0"/>
              <a:t>Michael Silverstein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Nothing to disclose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 the strong association between childhood adversity and subsequent physical and mental disability</a:t>
            </a:r>
          </a:p>
          <a:p>
            <a:r>
              <a:rPr lang="en-US" dirty="0" smtClean="0"/>
              <a:t>Describe possible etiologic pathways</a:t>
            </a:r>
          </a:p>
          <a:p>
            <a:r>
              <a:rPr lang="en-US" dirty="0" smtClean="0"/>
              <a:t>Make recommendations for research, clinical care, and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Childhood Adversity: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Poverty</a:t>
            </a:r>
          </a:p>
          <a:p>
            <a:r>
              <a:rPr lang="en-US" sz="4000" dirty="0" smtClean="0"/>
              <a:t>Abuse, neglect, and exposure to domestic violence</a:t>
            </a:r>
          </a:p>
          <a:p>
            <a:r>
              <a:rPr lang="en-US" sz="4000" dirty="0" smtClean="0"/>
              <a:t>Parent with untreated serious psychiatric disorder</a:t>
            </a:r>
          </a:p>
          <a:p>
            <a:r>
              <a:rPr lang="en-US" sz="4000" dirty="0" smtClean="0"/>
              <a:t>Parental criminality</a:t>
            </a:r>
          </a:p>
          <a:p>
            <a:r>
              <a:rPr lang="en-US" sz="4000" dirty="0" smtClean="0"/>
              <a:t>Associated with nearly every cause of premature mortality, decreased productivity, and increased health care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7448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Adverse Childhood Experiences Account for a Large Proportion of Chronic Health Conditions*</a:t>
            </a:r>
            <a:endParaRPr lang="en-US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676400"/>
            <a:ext cx="601313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64886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*Felitti et al., 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Health and Productivity*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210" y="1600200"/>
            <a:ext cx="641319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685800" y="65164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Anda</a:t>
            </a:r>
            <a:r>
              <a:rPr lang="en-US" dirty="0" smtClean="0"/>
              <a:t> et al., 2004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Care Costs and </a:t>
            </a:r>
            <a:br>
              <a:rPr lang="en-US" dirty="0" smtClean="0"/>
            </a:br>
            <a:r>
              <a:rPr lang="en-US" dirty="0" smtClean="0"/>
              <a:t>History of Abuse*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6400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Bonomi</a:t>
            </a:r>
            <a:r>
              <a:rPr lang="en-US" dirty="0" smtClean="0"/>
              <a:t> et al.,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Stress, the HPA Axis, and</a:t>
            </a:r>
            <a:br>
              <a:rPr lang="en-US" dirty="0" smtClean="0"/>
            </a:br>
            <a:r>
              <a:rPr lang="en-US" dirty="0" smtClean="0"/>
              <a:t>Inflammation*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240447" y="1547374"/>
            <a:ext cx="6836753" cy="48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6564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*Miller et al.,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Nature of Nurture*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0351"/>
          <a:stretch>
            <a:fillRect/>
          </a:stretch>
        </p:blipFill>
        <p:spPr bwMode="auto">
          <a:xfrm>
            <a:off x="2438400" y="1551432"/>
            <a:ext cx="4248150" cy="484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*Hackman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1130</TotalTime>
  <Words>389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PowerPoint Presentation</vt:lpstr>
      <vt:lpstr>Conflict of Interest Disclosures</vt:lpstr>
      <vt:lpstr>Objectives</vt:lpstr>
      <vt:lpstr>Childhood Adversity: What is it?</vt:lpstr>
      <vt:lpstr>Adverse Childhood Experiences Account for a Large Proportion of Chronic Health Conditions*</vt:lpstr>
      <vt:lpstr>Health and Productivity*</vt:lpstr>
      <vt:lpstr>Health Care Costs and  History of Abuse*</vt:lpstr>
      <vt:lpstr>Stress, the HPA Axis, and Inflammation*</vt:lpstr>
      <vt:lpstr>The Nature of Nurture*</vt:lpstr>
      <vt:lpstr>Epigenetic changes in the GR in  abused suicide victims*</vt:lpstr>
      <vt:lpstr>Familial Transmission of Adversity*</vt:lpstr>
      <vt:lpstr>Poverty and Child Psychopathology Before and After Casino in a Native American Community*</vt:lpstr>
      <vt:lpstr>From: Children of Depressed Mothers 1 Year After the Initiation of Maternal Treatment: Findings From the STAR*D-Child Study* </vt:lpstr>
      <vt:lpstr>Decreased Governmental Costs for Mothers Who Participated in the Nurse Family Partnership Intervention*</vt:lpstr>
      <vt:lpstr>Implications</vt:lpstr>
      <vt:lpstr>New Zealand Toast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Shedding Light on the Long Shadow of Child Adversity</dc:title>
  <dc:creator>brentda</dc:creator>
  <cp:lastModifiedBy>Administrator</cp:lastModifiedBy>
  <cp:revision>535</cp:revision>
  <dcterms:created xsi:type="dcterms:W3CDTF">2013-04-11T19:06:34Z</dcterms:created>
  <dcterms:modified xsi:type="dcterms:W3CDTF">2013-04-24T20:49:08Z</dcterms:modified>
</cp:coreProperties>
</file>