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18"/>
  </p:notesMasterIdLst>
  <p:handoutMasterIdLst>
    <p:handoutMasterId r:id="rId19"/>
  </p:handoutMasterIdLst>
  <p:sldIdLst>
    <p:sldId id="472" r:id="rId2"/>
    <p:sldId id="473" r:id="rId3"/>
    <p:sldId id="474" r:id="rId4"/>
    <p:sldId id="486" r:id="rId5"/>
    <p:sldId id="475" r:id="rId6"/>
    <p:sldId id="476" r:id="rId7"/>
    <p:sldId id="477" r:id="rId8"/>
    <p:sldId id="478" r:id="rId9"/>
    <p:sldId id="479" r:id="rId10"/>
    <p:sldId id="480" r:id="rId11"/>
    <p:sldId id="481" r:id="rId12"/>
    <p:sldId id="482" r:id="rId13"/>
    <p:sldId id="483" r:id="rId14"/>
    <p:sldId id="484" r:id="rId15"/>
    <p:sldId id="485" r:id="rId16"/>
    <p:sldId id="350" r:id="rId17"/>
  </p:sldIdLst>
  <p:sldSz cx="10287000" cy="6858000" type="35mm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00"/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810" y="-102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8F2A05D-5B36-4176-844F-08EEADD12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90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A149941-0395-439D-BED4-3348A98D3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77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87817B-A2E0-4933-AF85-7786ED281F0A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3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356C34-D0CA-4FB2-919F-B3D1089C83DE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5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6CE113-63C9-4966-9439-7ABA6B426988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008524-A70F-4D6D-8CE0-77E18BA818EC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008524-A70F-4D6D-8CE0-77E18BA818EC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8346C3-AD82-4B18-9FC1-4D361B014646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77532E-F44A-447A-AD51-5762560919EA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20031D-7311-418A-B879-26521C944F88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D107D1-1D4B-489F-81F5-657D78C58106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F904FC-A35A-4974-9F34-78B4ABC45E4A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4288" y="1681163"/>
            <a:ext cx="10287001" cy="1766887"/>
            <a:chOff x="-8" y="1059"/>
            <a:chExt cx="5760" cy="1113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2016"/>
              <a:ext cx="5752" cy="7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ltGray">
            <a:xfrm>
              <a:off x="0" y="2148"/>
              <a:ext cx="5752" cy="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-8" y="1059"/>
              <a:ext cx="833" cy="990"/>
              <a:chOff x="-8" y="1059"/>
              <a:chExt cx="833" cy="990"/>
            </a:xfrm>
          </p:grpSpPr>
          <p:sp>
            <p:nvSpPr>
              <p:cNvPr id="8" name="Freeform 6"/>
              <p:cNvSpPr>
                <a:spLocks/>
              </p:cNvSpPr>
              <p:nvPr/>
            </p:nvSpPr>
            <p:spPr bwMode="ltGray">
              <a:xfrm>
                <a:off x="-8" y="1059"/>
                <a:ext cx="833" cy="990"/>
              </a:xfrm>
              <a:custGeom>
                <a:avLst/>
                <a:gdLst/>
                <a:ahLst/>
                <a:cxnLst>
                  <a:cxn ang="0">
                    <a:pos x="284" y="448"/>
                  </a:cxn>
                  <a:cxn ang="0">
                    <a:pos x="115" y="0"/>
                  </a:cxn>
                  <a:cxn ang="0">
                    <a:pos x="353" y="398"/>
                  </a:cxn>
                  <a:cxn ang="0">
                    <a:pos x="591" y="0"/>
                  </a:cxn>
                  <a:cxn ang="0">
                    <a:pos x="419" y="448"/>
                  </a:cxn>
                  <a:cxn ang="0">
                    <a:pos x="832" y="495"/>
                  </a:cxn>
                  <a:cxn ang="0">
                    <a:pos x="417" y="540"/>
                  </a:cxn>
                  <a:cxn ang="0">
                    <a:pos x="591" y="989"/>
                  </a:cxn>
                  <a:cxn ang="0">
                    <a:pos x="353" y="590"/>
                  </a:cxn>
                  <a:cxn ang="0">
                    <a:pos x="115" y="989"/>
                  </a:cxn>
                  <a:cxn ang="0">
                    <a:pos x="282" y="543"/>
                  </a:cxn>
                  <a:cxn ang="0">
                    <a:pos x="0" y="509"/>
                  </a:cxn>
                  <a:cxn ang="0">
                    <a:pos x="0" y="479"/>
                  </a:cxn>
                  <a:cxn ang="0">
                    <a:pos x="284" y="448"/>
                  </a:cxn>
                </a:cxnLst>
                <a:rect l="0" t="0" r="r" b="b"/>
                <a:pathLst>
                  <a:path w="833" h="990">
                    <a:moveTo>
                      <a:pt x="284" y="448"/>
                    </a:moveTo>
                    <a:lnTo>
                      <a:pt x="115" y="0"/>
                    </a:lnTo>
                    <a:lnTo>
                      <a:pt x="353" y="398"/>
                    </a:lnTo>
                    <a:lnTo>
                      <a:pt x="591" y="0"/>
                    </a:lnTo>
                    <a:lnTo>
                      <a:pt x="419" y="448"/>
                    </a:lnTo>
                    <a:lnTo>
                      <a:pt x="832" y="495"/>
                    </a:lnTo>
                    <a:lnTo>
                      <a:pt x="417" y="540"/>
                    </a:lnTo>
                    <a:lnTo>
                      <a:pt x="591" y="989"/>
                    </a:lnTo>
                    <a:lnTo>
                      <a:pt x="353" y="590"/>
                    </a:lnTo>
                    <a:lnTo>
                      <a:pt x="115" y="989"/>
                    </a:lnTo>
                    <a:lnTo>
                      <a:pt x="282" y="543"/>
                    </a:lnTo>
                    <a:lnTo>
                      <a:pt x="0" y="509"/>
                    </a:lnTo>
                    <a:lnTo>
                      <a:pt x="0" y="479"/>
                    </a:lnTo>
                    <a:lnTo>
                      <a:pt x="284" y="448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ltGray">
              <a:xfrm>
                <a:off x="-4" y="1194"/>
                <a:ext cx="700" cy="720"/>
              </a:xfrm>
              <a:custGeom>
                <a:avLst/>
                <a:gdLst/>
                <a:ahLst/>
                <a:cxnLst>
                  <a:cxn ang="0">
                    <a:pos x="279" y="315"/>
                  </a:cxn>
                  <a:cxn ang="0">
                    <a:pos x="173" y="0"/>
                  </a:cxn>
                  <a:cxn ang="0">
                    <a:pos x="349" y="263"/>
                  </a:cxn>
                  <a:cxn ang="0">
                    <a:pos x="519" y="0"/>
                  </a:cxn>
                  <a:cxn ang="0">
                    <a:pos x="415" y="315"/>
                  </a:cxn>
                  <a:cxn ang="0">
                    <a:pos x="697" y="360"/>
                  </a:cxn>
                  <a:cxn ang="0">
                    <a:pos x="413" y="403"/>
                  </a:cxn>
                  <a:cxn ang="0">
                    <a:pos x="519" y="719"/>
                  </a:cxn>
                  <a:cxn ang="0">
                    <a:pos x="349" y="455"/>
                  </a:cxn>
                  <a:cxn ang="0">
                    <a:pos x="173" y="719"/>
                  </a:cxn>
                  <a:cxn ang="0">
                    <a:pos x="278" y="407"/>
                  </a:cxn>
                  <a:cxn ang="0">
                    <a:pos x="0" y="360"/>
                  </a:cxn>
                  <a:cxn ang="0">
                    <a:pos x="279" y="315"/>
                  </a:cxn>
                </a:cxnLst>
                <a:rect l="0" t="0" r="r" b="b"/>
                <a:pathLst>
                  <a:path w="698" h="720">
                    <a:moveTo>
                      <a:pt x="279" y="315"/>
                    </a:moveTo>
                    <a:lnTo>
                      <a:pt x="173" y="0"/>
                    </a:lnTo>
                    <a:lnTo>
                      <a:pt x="349" y="263"/>
                    </a:lnTo>
                    <a:lnTo>
                      <a:pt x="519" y="0"/>
                    </a:lnTo>
                    <a:lnTo>
                      <a:pt x="415" y="315"/>
                    </a:lnTo>
                    <a:lnTo>
                      <a:pt x="697" y="360"/>
                    </a:lnTo>
                    <a:lnTo>
                      <a:pt x="413" y="403"/>
                    </a:lnTo>
                    <a:lnTo>
                      <a:pt x="519" y="719"/>
                    </a:lnTo>
                    <a:lnTo>
                      <a:pt x="349" y="455"/>
                    </a:lnTo>
                    <a:lnTo>
                      <a:pt x="173" y="719"/>
                    </a:lnTo>
                    <a:lnTo>
                      <a:pt x="278" y="407"/>
                    </a:lnTo>
                    <a:lnTo>
                      <a:pt x="0" y="360"/>
                    </a:lnTo>
                    <a:lnTo>
                      <a:pt x="279" y="315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ltGray">
              <a:xfrm>
                <a:off x="99" y="1212"/>
                <a:ext cx="493" cy="685"/>
              </a:xfrm>
              <a:custGeom>
                <a:avLst/>
                <a:gdLst/>
                <a:ahLst/>
                <a:cxnLst>
                  <a:cxn ang="0">
                    <a:pos x="0" y="173"/>
                  </a:cxn>
                  <a:cxn ang="0">
                    <a:pos x="223" y="295"/>
                  </a:cxn>
                  <a:cxn ang="0">
                    <a:pos x="246" y="0"/>
                  </a:cxn>
                  <a:cxn ang="0">
                    <a:pos x="268" y="295"/>
                  </a:cxn>
                  <a:cxn ang="0">
                    <a:pos x="490" y="169"/>
                  </a:cxn>
                  <a:cxn ang="0">
                    <a:pos x="290" y="343"/>
                  </a:cxn>
                  <a:cxn ang="0">
                    <a:pos x="492" y="514"/>
                  </a:cxn>
                  <a:cxn ang="0">
                    <a:pos x="268" y="390"/>
                  </a:cxn>
                  <a:cxn ang="0">
                    <a:pos x="246" y="684"/>
                  </a:cxn>
                  <a:cxn ang="0">
                    <a:pos x="223" y="390"/>
                  </a:cxn>
                  <a:cxn ang="0">
                    <a:pos x="0" y="514"/>
                  </a:cxn>
                  <a:cxn ang="0">
                    <a:pos x="201" y="343"/>
                  </a:cxn>
                  <a:cxn ang="0">
                    <a:pos x="0" y="173"/>
                  </a:cxn>
                </a:cxnLst>
                <a:rect l="0" t="0" r="r" b="b"/>
                <a:pathLst>
                  <a:path w="493" h="685">
                    <a:moveTo>
                      <a:pt x="0" y="173"/>
                    </a:moveTo>
                    <a:lnTo>
                      <a:pt x="223" y="295"/>
                    </a:lnTo>
                    <a:lnTo>
                      <a:pt x="246" y="0"/>
                    </a:lnTo>
                    <a:lnTo>
                      <a:pt x="268" y="295"/>
                    </a:lnTo>
                    <a:lnTo>
                      <a:pt x="490" y="169"/>
                    </a:lnTo>
                    <a:lnTo>
                      <a:pt x="290" y="343"/>
                    </a:lnTo>
                    <a:lnTo>
                      <a:pt x="492" y="514"/>
                    </a:lnTo>
                    <a:lnTo>
                      <a:pt x="268" y="390"/>
                    </a:lnTo>
                    <a:lnTo>
                      <a:pt x="246" y="684"/>
                    </a:lnTo>
                    <a:lnTo>
                      <a:pt x="223" y="390"/>
                    </a:lnTo>
                    <a:lnTo>
                      <a:pt x="0" y="514"/>
                    </a:lnTo>
                    <a:lnTo>
                      <a:pt x="201" y="343"/>
                    </a:lnTo>
                    <a:lnTo>
                      <a:pt x="0" y="173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ltGray">
              <a:xfrm>
                <a:off x="283" y="1467"/>
                <a:ext cx="124" cy="173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1" y="63"/>
                  </a:cxn>
                  <a:cxn ang="0">
                    <a:pos x="61" y="0"/>
                  </a:cxn>
                  <a:cxn ang="0">
                    <a:pos x="71" y="63"/>
                  </a:cxn>
                  <a:cxn ang="0">
                    <a:pos x="123" y="42"/>
                  </a:cxn>
                  <a:cxn ang="0">
                    <a:pos x="83" y="86"/>
                  </a:cxn>
                  <a:cxn ang="0">
                    <a:pos x="123" y="128"/>
                  </a:cxn>
                  <a:cxn ang="0">
                    <a:pos x="71" y="108"/>
                  </a:cxn>
                  <a:cxn ang="0">
                    <a:pos x="61" y="172"/>
                  </a:cxn>
                  <a:cxn ang="0">
                    <a:pos x="51" y="108"/>
                  </a:cxn>
                  <a:cxn ang="0">
                    <a:pos x="0" y="128"/>
                  </a:cxn>
                  <a:cxn ang="0">
                    <a:pos x="39" y="86"/>
                  </a:cxn>
                  <a:cxn ang="0">
                    <a:pos x="0" y="42"/>
                  </a:cxn>
                </a:cxnLst>
                <a:rect l="0" t="0" r="r" b="b"/>
                <a:pathLst>
                  <a:path w="124" h="173">
                    <a:moveTo>
                      <a:pt x="0" y="42"/>
                    </a:moveTo>
                    <a:lnTo>
                      <a:pt x="51" y="63"/>
                    </a:lnTo>
                    <a:lnTo>
                      <a:pt x="61" y="0"/>
                    </a:lnTo>
                    <a:lnTo>
                      <a:pt x="71" y="63"/>
                    </a:lnTo>
                    <a:lnTo>
                      <a:pt x="123" y="42"/>
                    </a:lnTo>
                    <a:lnTo>
                      <a:pt x="83" y="86"/>
                    </a:lnTo>
                    <a:lnTo>
                      <a:pt x="123" y="128"/>
                    </a:lnTo>
                    <a:lnTo>
                      <a:pt x="71" y="108"/>
                    </a:lnTo>
                    <a:lnTo>
                      <a:pt x="61" y="172"/>
                    </a:lnTo>
                    <a:lnTo>
                      <a:pt x="51" y="108"/>
                    </a:lnTo>
                    <a:lnTo>
                      <a:pt x="0" y="128"/>
                    </a:lnTo>
                    <a:lnTo>
                      <a:pt x="39" y="86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F9F9F9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25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1905000"/>
            <a:ext cx="874395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70100" y="3886200"/>
            <a:ext cx="72009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>
          <a:xfrm>
            <a:off x="1365250" y="6232525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4108450" y="6232525"/>
            <a:ext cx="32575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66075" y="6232525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7FEC5-37CA-446B-99C5-8CE85A569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7857A-0DF0-446C-9B7B-BEA5703A2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15250" y="342900"/>
            <a:ext cx="2314575" cy="5753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342900"/>
            <a:ext cx="6791325" cy="5753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1FCD2-A3BC-47BC-A92D-02C1B0F59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75" y="34290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71525" y="1981200"/>
            <a:ext cx="874395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448AA-309C-41D6-BAC0-3180A9528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B3F60-7696-482C-9A59-C3EE9D209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8DEA3-BBA2-4D80-8735-72404E917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2C17D-A724-435B-8C48-55AC0AFA3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A3F3D-70D1-4218-8D5D-1C63AD9CC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74995-1DD7-44EB-9D8A-57CED94E6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C15F3-E798-490F-89D6-8C43BBEFC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F9F37-7732-4703-B18D-70FA78DED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8C88A-E62D-483C-A928-6185C2BDA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-14288" y="93663"/>
            <a:ext cx="10287001" cy="1677987"/>
            <a:chOff x="-8" y="59"/>
            <a:chExt cx="5760" cy="1057"/>
          </a:xfrm>
        </p:grpSpPr>
        <p:sp>
          <p:nvSpPr>
            <p:cNvPr id="9219" name="Rectangle 3"/>
            <p:cNvSpPr>
              <a:spLocks noChangeArrowheads="1"/>
            </p:cNvSpPr>
            <p:nvPr/>
          </p:nvSpPr>
          <p:spPr bwMode="ltGray">
            <a:xfrm>
              <a:off x="0" y="960"/>
              <a:ext cx="5752" cy="7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20" name="Rectangle 4"/>
            <p:cNvSpPr>
              <a:spLocks noChangeArrowheads="1"/>
            </p:cNvSpPr>
            <p:nvPr/>
          </p:nvSpPr>
          <p:spPr bwMode="ltGray">
            <a:xfrm>
              <a:off x="0" y="1092"/>
              <a:ext cx="5752" cy="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7178" name="Group 5"/>
            <p:cNvGrpSpPr>
              <a:grpSpLocks/>
            </p:cNvGrpSpPr>
            <p:nvPr/>
          </p:nvGrpSpPr>
          <p:grpSpPr bwMode="auto">
            <a:xfrm>
              <a:off x="-8" y="59"/>
              <a:ext cx="833" cy="990"/>
              <a:chOff x="-8" y="59"/>
              <a:chExt cx="833" cy="990"/>
            </a:xfrm>
          </p:grpSpPr>
          <p:sp>
            <p:nvSpPr>
              <p:cNvPr id="9222" name="Freeform 6"/>
              <p:cNvSpPr>
                <a:spLocks/>
              </p:cNvSpPr>
              <p:nvPr/>
            </p:nvSpPr>
            <p:spPr bwMode="ltGray">
              <a:xfrm>
                <a:off x="-8" y="59"/>
                <a:ext cx="833" cy="990"/>
              </a:xfrm>
              <a:custGeom>
                <a:avLst/>
                <a:gdLst/>
                <a:ahLst/>
                <a:cxnLst>
                  <a:cxn ang="0">
                    <a:pos x="284" y="448"/>
                  </a:cxn>
                  <a:cxn ang="0">
                    <a:pos x="115" y="0"/>
                  </a:cxn>
                  <a:cxn ang="0">
                    <a:pos x="353" y="398"/>
                  </a:cxn>
                  <a:cxn ang="0">
                    <a:pos x="591" y="0"/>
                  </a:cxn>
                  <a:cxn ang="0">
                    <a:pos x="419" y="448"/>
                  </a:cxn>
                  <a:cxn ang="0">
                    <a:pos x="832" y="495"/>
                  </a:cxn>
                  <a:cxn ang="0">
                    <a:pos x="417" y="540"/>
                  </a:cxn>
                  <a:cxn ang="0">
                    <a:pos x="591" y="989"/>
                  </a:cxn>
                  <a:cxn ang="0">
                    <a:pos x="353" y="590"/>
                  </a:cxn>
                  <a:cxn ang="0">
                    <a:pos x="115" y="989"/>
                  </a:cxn>
                  <a:cxn ang="0">
                    <a:pos x="282" y="543"/>
                  </a:cxn>
                  <a:cxn ang="0">
                    <a:pos x="0" y="509"/>
                  </a:cxn>
                  <a:cxn ang="0">
                    <a:pos x="0" y="479"/>
                  </a:cxn>
                  <a:cxn ang="0">
                    <a:pos x="284" y="448"/>
                  </a:cxn>
                </a:cxnLst>
                <a:rect l="0" t="0" r="r" b="b"/>
                <a:pathLst>
                  <a:path w="833" h="990">
                    <a:moveTo>
                      <a:pt x="284" y="448"/>
                    </a:moveTo>
                    <a:lnTo>
                      <a:pt x="115" y="0"/>
                    </a:lnTo>
                    <a:lnTo>
                      <a:pt x="353" y="398"/>
                    </a:lnTo>
                    <a:lnTo>
                      <a:pt x="591" y="0"/>
                    </a:lnTo>
                    <a:lnTo>
                      <a:pt x="419" y="448"/>
                    </a:lnTo>
                    <a:lnTo>
                      <a:pt x="832" y="495"/>
                    </a:lnTo>
                    <a:lnTo>
                      <a:pt x="417" y="540"/>
                    </a:lnTo>
                    <a:lnTo>
                      <a:pt x="591" y="989"/>
                    </a:lnTo>
                    <a:lnTo>
                      <a:pt x="353" y="590"/>
                    </a:lnTo>
                    <a:lnTo>
                      <a:pt x="115" y="989"/>
                    </a:lnTo>
                    <a:lnTo>
                      <a:pt x="282" y="543"/>
                    </a:lnTo>
                    <a:lnTo>
                      <a:pt x="0" y="509"/>
                    </a:lnTo>
                    <a:lnTo>
                      <a:pt x="0" y="479"/>
                    </a:lnTo>
                    <a:lnTo>
                      <a:pt x="284" y="448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223" name="Freeform 7"/>
              <p:cNvSpPr>
                <a:spLocks/>
              </p:cNvSpPr>
              <p:nvPr/>
            </p:nvSpPr>
            <p:spPr bwMode="ltGray">
              <a:xfrm>
                <a:off x="-4" y="194"/>
                <a:ext cx="700" cy="720"/>
              </a:xfrm>
              <a:custGeom>
                <a:avLst/>
                <a:gdLst/>
                <a:ahLst/>
                <a:cxnLst>
                  <a:cxn ang="0">
                    <a:pos x="279" y="315"/>
                  </a:cxn>
                  <a:cxn ang="0">
                    <a:pos x="173" y="0"/>
                  </a:cxn>
                  <a:cxn ang="0">
                    <a:pos x="349" y="263"/>
                  </a:cxn>
                  <a:cxn ang="0">
                    <a:pos x="519" y="0"/>
                  </a:cxn>
                  <a:cxn ang="0">
                    <a:pos x="415" y="315"/>
                  </a:cxn>
                  <a:cxn ang="0">
                    <a:pos x="697" y="360"/>
                  </a:cxn>
                  <a:cxn ang="0">
                    <a:pos x="413" y="403"/>
                  </a:cxn>
                  <a:cxn ang="0">
                    <a:pos x="519" y="719"/>
                  </a:cxn>
                  <a:cxn ang="0">
                    <a:pos x="349" y="455"/>
                  </a:cxn>
                  <a:cxn ang="0">
                    <a:pos x="173" y="719"/>
                  </a:cxn>
                  <a:cxn ang="0">
                    <a:pos x="278" y="407"/>
                  </a:cxn>
                  <a:cxn ang="0">
                    <a:pos x="0" y="360"/>
                  </a:cxn>
                  <a:cxn ang="0">
                    <a:pos x="279" y="315"/>
                  </a:cxn>
                </a:cxnLst>
                <a:rect l="0" t="0" r="r" b="b"/>
                <a:pathLst>
                  <a:path w="698" h="720">
                    <a:moveTo>
                      <a:pt x="279" y="315"/>
                    </a:moveTo>
                    <a:lnTo>
                      <a:pt x="173" y="0"/>
                    </a:lnTo>
                    <a:lnTo>
                      <a:pt x="349" y="263"/>
                    </a:lnTo>
                    <a:lnTo>
                      <a:pt x="519" y="0"/>
                    </a:lnTo>
                    <a:lnTo>
                      <a:pt x="415" y="315"/>
                    </a:lnTo>
                    <a:lnTo>
                      <a:pt x="697" y="360"/>
                    </a:lnTo>
                    <a:lnTo>
                      <a:pt x="413" y="403"/>
                    </a:lnTo>
                    <a:lnTo>
                      <a:pt x="519" y="719"/>
                    </a:lnTo>
                    <a:lnTo>
                      <a:pt x="349" y="455"/>
                    </a:lnTo>
                    <a:lnTo>
                      <a:pt x="173" y="719"/>
                    </a:lnTo>
                    <a:lnTo>
                      <a:pt x="278" y="407"/>
                    </a:lnTo>
                    <a:lnTo>
                      <a:pt x="0" y="360"/>
                    </a:lnTo>
                    <a:lnTo>
                      <a:pt x="279" y="315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224" name="Freeform 8"/>
              <p:cNvSpPr>
                <a:spLocks/>
              </p:cNvSpPr>
              <p:nvPr/>
            </p:nvSpPr>
            <p:spPr bwMode="ltGray">
              <a:xfrm>
                <a:off x="99" y="212"/>
                <a:ext cx="493" cy="685"/>
              </a:xfrm>
              <a:custGeom>
                <a:avLst/>
                <a:gdLst/>
                <a:ahLst/>
                <a:cxnLst>
                  <a:cxn ang="0">
                    <a:pos x="0" y="173"/>
                  </a:cxn>
                  <a:cxn ang="0">
                    <a:pos x="223" y="295"/>
                  </a:cxn>
                  <a:cxn ang="0">
                    <a:pos x="246" y="0"/>
                  </a:cxn>
                  <a:cxn ang="0">
                    <a:pos x="268" y="295"/>
                  </a:cxn>
                  <a:cxn ang="0">
                    <a:pos x="490" y="169"/>
                  </a:cxn>
                  <a:cxn ang="0">
                    <a:pos x="290" y="343"/>
                  </a:cxn>
                  <a:cxn ang="0">
                    <a:pos x="492" y="514"/>
                  </a:cxn>
                  <a:cxn ang="0">
                    <a:pos x="268" y="390"/>
                  </a:cxn>
                  <a:cxn ang="0">
                    <a:pos x="246" y="684"/>
                  </a:cxn>
                  <a:cxn ang="0">
                    <a:pos x="223" y="390"/>
                  </a:cxn>
                  <a:cxn ang="0">
                    <a:pos x="0" y="514"/>
                  </a:cxn>
                  <a:cxn ang="0">
                    <a:pos x="201" y="343"/>
                  </a:cxn>
                  <a:cxn ang="0">
                    <a:pos x="0" y="173"/>
                  </a:cxn>
                </a:cxnLst>
                <a:rect l="0" t="0" r="r" b="b"/>
                <a:pathLst>
                  <a:path w="493" h="685">
                    <a:moveTo>
                      <a:pt x="0" y="173"/>
                    </a:moveTo>
                    <a:lnTo>
                      <a:pt x="223" y="295"/>
                    </a:lnTo>
                    <a:lnTo>
                      <a:pt x="246" y="0"/>
                    </a:lnTo>
                    <a:lnTo>
                      <a:pt x="268" y="295"/>
                    </a:lnTo>
                    <a:lnTo>
                      <a:pt x="490" y="169"/>
                    </a:lnTo>
                    <a:lnTo>
                      <a:pt x="290" y="343"/>
                    </a:lnTo>
                    <a:lnTo>
                      <a:pt x="492" y="514"/>
                    </a:lnTo>
                    <a:lnTo>
                      <a:pt x="268" y="390"/>
                    </a:lnTo>
                    <a:lnTo>
                      <a:pt x="246" y="684"/>
                    </a:lnTo>
                    <a:lnTo>
                      <a:pt x="223" y="390"/>
                    </a:lnTo>
                    <a:lnTo>
                      <a:pt x="0" y="514"/>
                    </a:lnTo>
                    <a:lnTo>
                      <a:pt x="201" y="343"/>
                    </a:lnTo>
                    <a:lnTo>
                      <a:pt x="0" y="173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225" name="Freeform 9"/>
              <p:cNvSpPr>
                <a:spLocks/>
              </p:cNvSpPr>
              <p:nvPr/>
            </p:nvSpPr>
            <p:spPr bwMode="ltGray">
              <a:xfrm>
                <a:off x="283" y="467"/>
                <a:ext cx="124" cy="173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1" y="63"/>
                  </a:cxn>
                  <a:cxn ang="0">
                    <a:pos x="61" y="0"/>
                  </a:cxn>
                  <a:cxn ang="0">
                    <a:pos x="71" y="63"/>
                  </a:cxn>
                  <a:cxn ang="0">
                    <a:pos x="123" y="42"/>
                  </a:cxn>
                  <a:cxn ang="0">
                    <a:pos x="83" y="86"/>
                  </a:cxn>
                  <a:cxn ang="0">
                    <a:pos x="123" y="128"/>
                  </a:cxn>
                  <a:cxn ang="0">
                    <a:pos x="71" y="108"/>
                  </a:cxn>
                  <a:cxn ang="0">
                    <a:pos x="61" y="172"/>
                  </a:cxn>
                  <a:cxn ang="0">
                    <a:pos x="51" y="108"/>
                  </a:cxn>
                  <a:cxn ang="0">
                    <a:pos x="0" y="128"/>
                  </a:cxn>
                  <a:cxn ang="0">
                    <a:pos x="39" y="86"/>
                  </a:cxn>
                  <a:cxn ang="0">
                    <a:pos x="0" y="42"/>
                  </a:cxn>
                </a:cxnLst>
                <a:rect l="0" t="0" r="r" b="b"/>
                <a:pathLst>
                  <a:path w="124" h="173">
                    <a:moveTo>
                      <a:pt x="0" y="42"/>
                    </a:moveTo>
                    <a:lnTo>
                      <a:pt x="51" y="63"/>
                    </a:lnTo>
                    <a:lnTo>
                      <a:pt x="61" y="0"/>
                    </a:lnTo>
                    <a:lnTo>
                      <a:pt x="71" y="63"/>
                    </a:lnTo>
                    <a:lnTo>
                      <a:pt x="123" y="42"/>
                    </a:lnTo>
                    <a:lnTo>
                      <a:pt x="83" y="86"/>
                    </a:lnTo>
                    <a:lnTo>
                      <a:pt x="123" y="128"/>
                    </a:lnTo>
                    <a:lnTo>
                      <a:pt x="71" y="108"/>
                    </a:lnTo>
                    <a:lnTo>
                      <a:pt x="61" y="172"/>
                    </a:lnTo>
                    <a:lnTo>
                      <a:pt x="51" y="108"/>
                    </a:lnTo>
                    <a:lnTo>
                      <a:pt x="0" y="128"/>
                    </a:lnTo>
                    <a:lnTo>
                      <a:pt x="39" y="86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F9F9F9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92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285875" y="3429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3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94261AD-2A69-4629-877B-46A9A3777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Monotype Sorts" pitchFamily="2" charset="2"/>
        <a:buChar char="ä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Monotype Sorts" pitchFamily="2" charset="2"/>
        <a:buChar char="ä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ctrTitle" idx="4294967295"/>
          </p:nvPr>
        </p:nvSpPr>
        <p:spPr>
          <a:xfrm>
            <a:off x="647700" y="1295400"/>
            <a:ext cx="8743950" cy="1470025"/>
          </a:xfrm>
          <a:noFill/>
        </p:spPr>
        <p:txBody>
          <a:bodyPr/>
          <a:lstStyle/>
          <a:p>
            <a:pPr algn="ctr" eaLnBrk="1" hangingPunct="1"/>
            <a:r>
              <a:rPr lang="en-US" sz="2800" dirty="0" smtClean="0">
                <a:solidFill>
                  <a:srgbClr val="FFFF00"/>
                </a:solidFill>
                <a:effectLst/>
                <a:latin typeface="Arial" charset="0"/>
              </a:rPr>
              <a:t>“</a:t>
            </a:r>
            <a:r>
              <a:rPr lang="en-US" sz="2800" b="1" dirty="0" smtClean="0">
                <a:solidFill>
                  <a:srgbClr val="FFFF00"/>
                </a:solidFill>
                <a:effectLst/>
                <a:latin typeface="Arial" charset="0"/>
              </a:rPr>
              <a:t>Association of OPRM1 and COMT Single Nucleotide Polymorphisms with Hospital Length of Hospital Stay and Treatment of Neonatal Abstinence Syndrome”</a:t>
            </a:r>
            <a:r>
              <a:rPr lang="en-US" sz="3200" dirty="0" smtClean="0">
                <a:solidFill>
                  <a:srgbClr val="FFFF00"/>
                </a:solidFill>
                <a:effectLst/>
              </a:rPr>
              <a:t/>
            </a:r>
            <a:br>
              <a:rPr lang="en-US" sz="3200" dirty="0" smtClean="0">
                <a:solidFill>
                  <a:srgbClr val="FFFF00"/>
                </a:solidFill>
                <a:effectLst/>
              </a:rPr>
            </a:br>
            <a:endParaRPr lang="en-US" sz="3200" dirty="0" smtClean="0">
              <a:solidFill>
                <a:srgbClr val="FFFF00"/>
              </a:solidFill>
              <a:effectLst/>
            </a:endParaRPr>
          </a:p>
        </p:txBody>
      </p:sp>
      <p:sp>
        <p:nvSpPr>
          <p:cNvPr id="15362" name="Subtitle 2"/>
          <p:cNvSpPr>
            <a:spLocks noGrp="1"/>
          </p:cNvSpPr>
          <p:nvPr>
            <p:ph type="subTitle" idx="4294967295"/>
          </p:nvPr>
        </p:nvSpPr>
        <p:spPr>
          <a:xfrm>
            <a:off x="334370" y="3193599"/>
            <a:ext cx="9686925" cy="23622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effectLst/>
                <a:latin typeface="Arial" charset="0"/>
              </a:rPr>
              <a:t>E </a:t>
            </a:r>
            <a:r>
              <a:rPr lang="en-US" sz="2400" b="1" dirty="0" err="1" smtClean="0">
                <a:effectLst/>
                <a:latin typeface="Arial" charset="0"/>
              </a:rPr>
              <a:t>Wachman</a:t>
            </a:r>
            <a:r>
              <a:rPr lang="en-US" sz="2400" b="1" dirty="0" smtClean="0">
                <a:effectLst/>
                <a:latin typeface="Arial" charset="0"/>
              </a:rPr>
              <a:t>, M Hayes, M Brown, J Paul, K Harvey-Wilkes,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effectLst/>
                <a:latin typeface="Arial" charset="0"/>
              </a:rPr>
              <a:t>N </a:t>
            </a:r>
            <a:r>
              <a:rPr lang="en-US" sz="2400" b="1" dirty="0" err="1" smtClean="0">
                <a:effectLst/>
                <a:latin typeface="Arial" charset="0"/>
              </a:rPr>
              <a:t>Terrin</a:t>
            </a:r>
            <a:r>
              <a:rPr lang="en-US" sz="2400" b="1" dirty="0" smtClean="0">
                <a:effectLst/>
                <a:latin typeface="Arial" charset="0"/>
              </a:rPr>
              <a:t>, G Huggins, JV </a:t>
            </a:r>
            <a:r>
              <a:rPr lang="en-US" sz="2400" b="1" dirty="0" err="1" smtClean="0">
                <a:effectLst/>
                <a:latin typeface="Arial" charset="0"/>
              </a:rPr>
              <a:t>Aranda</a:t>
            </a:r>
            <a:r>
              <a:rPr lang="en-US" sz="2400" b="1" dirty="0" smtClean="0">
                <a:effectLst/>
                <a:latin typeface="Arial" charset="0"/>
              </a:rPr>
              <a:t>, and JM Davis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>
              <a:effectLst/>
              <a:latin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effectLst/>
                <a:latin typeface="Arial" charset="0"/>
              </a:rPr>
              <a:t>JAMA Media Briefing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effectLst/>
                <a:latin typeface="Arial" charset="0"/>
              </a:rPr>
              <a:t>April 30, 2013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96259" name="Picture 4" descr="Floating_Logo_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099" y="5823655"/>
            <a:ext cx="1670145" cy="81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0" name="Picture 5" descr="UMaine logo 2012"/>
          <p:cNvPicPr>
            <a:picLocks noChangeAspect="1" noChangeArrowheads="1"/>
          </p:cNvPicPr>
          <p:nvPr/>
        </p:nvPicPr>
        <p:blipFill>
          <a:blip r:embed="rId4" cstate="print"/>
          <a:srcRect t="26613" b="21774"/>
          <a:stretch>
            <a:fillRect/>
          </a:stretch>
        </p:blipFill>
        <p:spPr bwMode="auto">
          <a:xfrm>
            <a:off x="8039100" y="5867400"/>
            <a:ext cx="1707975" cy="6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1" name="Picture 7" descr="EMMC Logo 2012"/>
          <p:cNvPicPr>
            <a:picLocks noChangeAspect="1" noChangeArrowheads="1"/>
          </p:cNvPicPr>
          <p:nvPr/>
        </p:nvPicPr>
        <p:blipFill>
          <a:blip r:embed="rId5" cstate="print"/>
          <a:srcRect t="26192" b="28571"/>
          <a:stretch>
            <a:fillRect/>
          </a:stretch>
        </p:blipFill>
        <p:spPr bwMode="auto">
          <a:xfrm>
            <a:off x="5829300" y="5867400"/>
            <a:ext cx="1639210" cy="65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TuftsCTSI-LogoBannerRG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9900" y="5929900"/>
            <a:ext cx="2133600" cy="623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/>
          <p:cNvSpPr>
            <a:spLocks noGrp="1"/>
          </p:cNvSpPr>
          <p:nvPr>
            <p:ph type="title" idx="4294967295"/>
          </p:nvPr>
        </p:nvSpPr>
        <p:spPr>
          <a:xfrm>
            <a:off x="876300" y="381000"/>
            <a:ext cx="8743950" cy="1143000"/>
          </a:xfrm>
          <a:noFill/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FFFF00"/>
                </a:solidFill>
                <a:effectLst/>
                <a:latin typeface="Arial" charset="0"/>
              </a:rPr>
              <a:t>OPRM1 118A&gt;G Results </a:t>
            </a:r>
          </a:p>
        </p:txBody>
      </p:sp>
      <p:sp>
        <p:nvSpPr>
          <p:cNvPr id="122882" name="Content Placeholder 2"/>
          <p:cNvSpPr>
            <a:spLocks noGrp="1"/>
          </p:cNvSpPr>
          <p:nvPr>
            <p:ph idx="4294967295"/>
          </p:nvPr>
        </p:nvSpPr>
        <p:spPr>
          <a:xfrm>
            <a:off x="514350" y="1600200"/>
            <a:ext cx="9258300" cy="4419600"/>
          </a:xfrm>
          <a:noFill/>
        </p:spPr>
        <p:txBody>
          <a:bodyPr/>
          <a:lstStyle/>
          <a:p>
            <a:pPr lvl="1"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en-US" b="1" dirty="0" smtClean="0">
                <a:effectLst/>
                <a:latin typeface="Arial" charset="0"/>
              </a:rPr>
              <a:t>AA </a:t>
            </a:r>
            <a:r>
              <a:rPr lang="en-US" b="1" dirty="0" err="1" smtClean="0">
                <a:effectLst/>
                <a:latin typeface="Arial" charset="0"/>
              </a:rPr>
              <a:t>vs</a:t>
            </a:r>
            <a:r>
              <a:rPr lang="en-US" b="1" dirty="0" smtClean="0">
                <a:effectLst/>
                <a:latin typeface="Arial" charset="0"/>
              </a:rPr>
              <a:t> AG/GG infants compared in models that adjust for breastfeeding and study site</a:t>
            </a:r>
          </a:p>
          <a:p>
            <a:pPr lvl="1"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en-US" b="1" dirty="0" smtClean="0">
                <a:effectLst/>
                <a:latin typeface="Arial" charset="0"/>
              </a:rPr>
              <a:t>Those with the AG/GG genotype - treated less frequently and had shorter LOS </a:t>
            </a:r>
          </a:p>
        </p:txBody>
      </p:sp>
      <p:graphicFrame>
        <p:nvGraphicFramePr>
          <p:cNvPr id="122918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467676"/>
              </p:ext>
            </p:extLst>
          </p:nvPr>
        </p:nvGraphicFramePr>
        <p:xfrm>
          <a:off x="952500" y="3886200"/>
          <a:ext cx="8315326" cy="2355215"/>
        </p:xfrm>
        <a:graphic>
          <a:graphicData uri="http://schemas.openxmlformats.org/drawingml/2006/table">
            <a:tbl>
              <a:tblPr/>
              <a:tblGrid>
                <a:gridCol w="1788242"/>
                <a:gridCol w="2592951"/>
                <a:gridCol w="2324715"/>
                <a:gridCol w="1609418"/>
              </a:tblGrid>
              <a:tr h="548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OUTCOME</a:t>
                      </a: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UNADJUSTED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RESULTS</a:t>
                      </a: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ADJUSTED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RESULTS</a:t>
                      </a: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P-VALUE</a:t>
                      </a: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Infant Treated</a:t>
                      </a: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72%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48%</a:t>
                      </a: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OR = 0.76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(CI 0.63, 0.96)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0.006</a:t>
                      </a: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39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Mean LOS</a:t>
                      </a: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24.1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17.6 days</a:t>
                      </a: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- 8.5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days</a:t>
                      </a: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0.009</a:t>
                      </a: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1"/>
          <p:cNvSpPr>
            <a:spLocks noGrp="1"/>
          </p:cNvSpPr>
          <p:nvPr>
            <p:ph type="title" idx="4294967295"/>
          </p:nvPr>
        </p:nvSpPr>
        <p:spPr>
          <a:xfrm>
            <a:off x="876300" y="304800"/>
            <a:ext cx="8743950" cy="1143000"/>
          </a:xfrm>
          <a:noFill/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FFFF00"/>
                </a:solidFill>
                <a:effectLst/>
                <a:latin typeface="Arial" charset="0"/>
              </a:rPr>
              <a:t>COMT 158A&gt;G Results</a:t>
            </a:r>
          </a:p>
        </p:txBody>
      </p:sp>
      <p:sp>
        <p:nvSpPr>
          <p:cNvPr id="130050" name="Content Placeholder 2"/>
          <p:cNvSpPr>
            <a:spLocks noGrp="1"/>
          </p:cNvSpPr>
          <p:nvPr>
            <p:ph idx="4294967295"/>
          </p:nvPr>
        </p:nvSpPr>
        <p:spPr>
          <a:xfrm>
            <a:off x="600075" y="1600200"/>
            <a:ext cx="9258300" cy="4419600"/>
          </a:xfrm>
          <a:noFill/>
        </p:spPr>
        <p:txBody>
          <a:bodyPr/>
          <a:lstStyle/>
          <a:p>
            <a:pPr lvl="1"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en-US" b="1" dirty="0" smtClean="0">
                <a:effectLst/>
                <a:latin typeface="Arial" charset="0"/>
              </a:rPr>
              <a:t>AA infants </a:t>
            </a:r>
            <a:r>
              <a:rPr lang="en-US" b="1" dirty="0" err="1" smtClean="0">
                <a:effectLst/>
                <a:latin typeface="Arial" charset="0"/>
              </a:rPr>
              <a:t>vs</a:t>
            </a:r>
            <a:r>
              <a:rPr lang="en-US" b="1" dirty="0" smtClean="0">
                <a:effectLst/>
                <a:latin typeface="Arial" charset="0"/>
              </a:rPr>
              <a:t> AG/GG infants in models that adjusted for breastfeeding and site</a:t>
            </a:r>
          </a:p>
          <a:p>
            <a:pPr lvl="1"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en-US" b="1" dirty="0" smtClean="0">
                <a:effectLst/>
                <a:latin typeface="Arial" charset="0"/>
              </a:rPr>
              <a:t>AG/GG infants were treated less frequently and had shorter LOS than AA infants</a:t>
            </a:r>
          </a:p>
        </p:txBody>
      </p:sp>
      <p:graphicFrame>
        <p:nvGraphicFramePr>
          <p:cNvPr id="13005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299190"/>
              </p:ext>
            </p:extLst>
          </p:nvPr>
        </p:nvGraphicFramePr>
        <p:xfrm>
          <a:off x="952500" y="3810000"/>
          <a:ext cx="8658225" cy="2416175"/>
        </p:xfrm>
        <a:graphic>
          <a:graphicData uri="http://schemas.openxmlformats.org/drawingml/2006/table">
            <a:tbl>
              <a:tblPr/>
              <a:tblGrid>
                <a:gridCol w="1861983"/>
                <a:gridCol w="2699876"/>
                <a:gridCol w="2513679"/>
                <a:gridCol w="1582687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OUTCOME</a:t>
                      </a: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UNADJUSTED RESULTS</a:t>
                      </a: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ADJUSTED RESULTS</a:t>
                      </a: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P-VALUE</a:t>
                      </a: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Infant Treated</a:t>
                      </a: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88%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60%</a:t>
                      </a: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OR = 0.79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(CI 0.61, 0.99)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0.02</a:t>
                      </a: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39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Mean LOS</a:t>
                      </a: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31.1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20.4 days</a:t>
                      </a: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- 10.8 days </a:t>
                      </a: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0.005</a:t>
                      </a: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itle 1"/>
          <p:cNvSpPr>
            <a:spLocks noGrp="1"/>
          </p:cNvSpPr>
          <p:nvPr>
            <p:ph type="title" idx="4294967295"/>
          </p:nvPr>
        </p:nvSpPr>
        <p:spPr>
          <a:xfrm>
            <a:off x="495300" y="228600"/>
            <a:ext cx="9258300" cy="914400"/>
          </a:xfrm>
          <a:noFill/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FFFF00"/>
                </a:solidFill>
                <a:effectLst/>
                <a:latin typeface="Arial" charset="0"/>
              </a:rPr>
              <a:t>Conclusions</a:t>
            </a:r>
          </a:p>
        </p:txBody>
      </p:sp>
      <p:sp>
        <p:nvSpPr>
          <p:cNvPr id="136194" name="Content Placeholder 2"/>
          <p:cNvSpPr>
            <a:spLocks noGrp="1"/>
          </p:cNvSpPr>
          <p:nvPr>
            <p:ph idx="4294967295"/>
          </p:nvPr>
        </p:nvSpPr>
        <p:spPr>
          <a:xfrm>
            <a:off x="514350" y="1371600"/>
            <a:ext cx="9258300" cy="4648200"/>
          </a:xfrm>
          <a:noFill/>
        </p:spPr>
        <p:txBody>
          <a:bodyPr/>
          <a:lstStyle/>
          <a:p>
            <a:pPr marL="457200" lvl="1" indent="-457200" eaLnBrk="1" hangingPunct="1">
              <a:buClr>
                <a:srgbClr val="FF0000"/>
              </a:buClr>
              <a:buSzPct val="90000"/>
              <a:buFont typeface="Arial" pitchFamily="34" charset="0"/>
              <a:buChar char="•"/>
            </a:pPr>
            <a:r>
              <a:rPr lang="en-US" sz="3000" b="1" dirty="0" smtClean="0">
                <a:effectLst/>
                <a:latin typeface="Arial" charset="0"/>
              </a:rPr>
              <a:t>NAS is a complex disorder with many factors </a:t>
            </a:r>
            <a:r>
              <a:rPr lang="en-US" sz="3200" b="1" dirty="0" smtClean="0">
                <a:effectLst/>
                <a:latin typeface="Arial" charset="0"/>
              </a:rPr>
              <a:t>contributing</a:t>
            </a:r>
            <a:r>
              <a:rPr lang="en-US" sz="3000" b="1" dirty="0" smtClean="0">
                <a:effectLst/>
                <a:latin typeface="Arial" charset="0"/>
              </a:rPr>
              <a:t> to the incidence and severity</a:t>
            </a:r>
          </a:p>
          <a:p>
            <a:pPr marL="457200" lvl="1" indent="-457200" eaLnBrk="1" hangingPunct="1">
              <a:buClr>
                <a:srgbClr val="FF0000"/>
              </a:buClr>
              <a:buSzPct val="90000"/>
              <a:buFont typeface="Arial" pitchFamily="34" charset="0"/>
              <a:buChar char="•"/>
            </a:pPr>
            <a:r>
              <a:rPr lang="en-US" sz="3000" b="1" dirty="0" smtClean="0">
                <a:effectLst/>
                <a:latin typeface="Arial" charset="0"/>
              </a:rPr>
              <a:t>SNPs in the </a:t>
            </a:r>
            <a:r>
              <a:rPr lang="en-US" sz="3000" b="1" i="1" dirty="0" smtClean="0">
                <a:effectLst/>
                <a:latin typeface="Arial" charset="0"/>
              </a:rPr>
              <a:t>OPRM1</a:t>
            </a:r>
            <a:r>
              <a:rPr lang="en-US" sz="3000" b="1" dirty="0" smtClean="0">
                <a:effectLst/>
                <a:latin typeface="Arial" charset="0"/>
              </a:rPr>
              <a:t> and </a:t>
            </a:r>
            <a:r>
              <a:rPr lang="en-US" sz="3000" b="1" i="1" dirty="0" smtClean="0">
                <a:effectLst/>
                <a:latin typeface="Arial" charset="0"/>
              </a:rPr>
              <a:t>COMT</a:t>
            </a:r>
            <a:r>
              <a:rPr lang="en-US" sz="3000" b="1" dirty="0" smtClean="0">
                <a:effectLst/>
                <a:latin typeface="Arial" charset="0"/>
              </a:rPr>
              <a:t> genes - reduced </a:t>
            </a:r>
            <a:r>
              <a:rPr lang="en-US" sz="3000" b="1" dirty="0">
                <a:effectLst/>
                <a:latin typeface="Arial" charset="0"/>
              </a:rPr>
              <a:t>treatment </a:t>
            </a:r>
            <a:r>
              <a:rPr lang="en-US" sz="3000" b="1" dirty="0" smtClean="0">
                <a:effectLst/>
                <a:latin typeface="Arial" charset="0"/>
              </a:rPr>
              <a:t>and LOS</a:t>
            </a:r>
          </a:p>
          <a:p>
            <a:pPr marL="457200" lvl="1" indent="-457200" eaLnBrk="1" hangingPunct="1">
              <a:buClr>
                <a:srgbClr val="FF0000"/>
              </a:buClr>
              <a:buSzPct val="90000"/>
              <a:buFont typeface="Arial" pitchFamily="34" charset="0"/>
              <a:buChar char="•"/>
            </a:pPr>
            <a:r>
              <a:rPr lang="en-US" sz="3000" b="1" dirty="0" smtClean="0">
                <a:effectLst/>
                <a:latin typeface="Arial" charset="0"/>
              </a:rPr>
              <a:t>No </a:t>
            </a:r>
            <a:r>
              <a:rPr lang="en-US" sz="3000" b="1" dirty="0">
                <a:effectLst/>
                <a:latin typeface="Arial" charset="0"/>
              </a:rPr>
              <a:t>associations found with </a:t>
            </a:r>
            <a:r>
              <a:rPr lang="en-US" sz="3000" b="1" i="1" dirty="0">
                <a:effectLst/>
                <a:latin typeface="Arial" charset="0"/>
              </a:rPr>
              <a:t>ABCB1</a:t>
            </a:r>
            <a:r>
              <a:rPr lang="en-US" sz="3000" b="1" dirty="0">
                <a:effectLst/>
                <a:latin typeface="Arial" charset="0"/>
              </a:rPr>
              <a:t> SNPs</a:t>
            </a:r>
          </a:p>
          <a:p>
            <a:pPr marL="457200" lvl="1" indent="-457200">
              <a:buClr>
                <a:srgbClr val="FF0000"/>
              </a:buClr>
              <a:buSzPct val="90000"/>
              <a:buFont typeface="Arial" pitchFamily="34" charset="0"/>
              <a:buChar char="•"/>
            </a:pPr>
            <a:r>
              <a:rPr lang="en-US" sz="3000" b="1" dirty="0" smtClean="0">
                <a:effectLst/>
                <a:latin typeface="Arial" charset="0"/>
              </a:rPr>
              <a:t>Combining </a:t>
            </a:r>
            <a:r>
              <a:rPr lang="en-US" sz="3000" b="1" dirty="0">
                <a:effectLst/>
                <a:latin typeface="Arial" charset="0"/>
              </a:rPr>
              <a:t>clinical risk factors </a:t>
            </a:r>
            <a:r>
              <a:rPr lang="en-US" sz="3000" b="1" dirty="0" smtClean="0">
                <a:effectLst/>
                <a:latin typeface="Arial" charset="0"/>
              </a:rPr>
              <a:t>with genetic profiling would permit personalized genetic medicine and targeted </a:t>
            </a:r>
            <a:r>
              <a:rPr lang="en-US" sz="3000" b="1" dirty="0">
                <a:effectLst/>
                <a:latin typeface="Arial" charset="0"/>
              </a:rPr>
              <a:t>treatment regimens </a:t>
            </a: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§"/>
            </a:pPr>
            <a:endParaRPr lang="en-US" b="1" dirty="0" smtClean="0"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0287000" cy="868362"/>
          </a:xfrm>
        </p:spPr>
        <p:txBody>
          <a:bodyPr/>
          <a:lstStyle/>
          <a:p>
            <a:pPr algn="ctr"/>
            <a:r>
              <a:rPr lang="en-US" sz="3400" b="1" dirty="0" smtClean="0">
                <a:solidFill>
                  <a:srgbClr val="FFFF00"/>
                </a:solidFill>
                <a:effectLst/>
                <a:latin typeface="Arial" charset="0"/>
              </a:rPr>
              <a:t>Challenges in Neonatal Drug Development </a:t>
            </a:r>
          </a:p>
        </p:txBody>
      </p:sp>
      <p:sp>
        <p:nvSpPr>
          <p:cNvPr id="152578" name="Content Placeholder 2"/>
          <p:cNvSpPr>
            <a:spLocks noGrp="1"/>
          </p:cNvSpPr>
          <p:nvPr>
            <p:ph idx="1"/>
          </p:nvPr>
        </p:nvSpPr>
        <p:spPr>
          <a:xfrm>
            <a:off x="514350" y="1295400"/>
            <a:ext cx="9429750" cy="4830764"/>
          </a:xfrm>
        </p:spPr>
        <p:txBody>
          <a:bodyPr/>
          <a:lstStyle/>
          <a:p>
            <a:pPr>
              <a:buClr>
                <a:srgbClr val="FF0000"/>
              </a:buClr>
              <a:buSzPct val="90000"/>
              <a:buFont typeface="Arial" pitchFamily="34" charset="0"/>
              <a:buChar char="•"/>
            </a:pPr>
            <a:r>
              <a:rPr lang="en-US" sz="3000" b="1" dirty="0" smtClean="0">
                <a:effectLst/>
                <a:latin typeface="Arial" charset="0"/>
              </a:rPr>
              <a:t>Most drugs used in newborn infants not FDA approved - safety and efficacy not established</a:t>
            </a:r>
          </a:p>
          <a:p>
            <a:pPr>
              <a:buClr>
                <a:srgbClr val="FF0000"/>
              </a:buClr>
              <a:buSzPct val="90000"/>
              <a:buFont typeface="Arial" pitchFamily="34" charset="0"/>
              <a:buChar char="•"/>
            </a:pPr>
            <a:r>
              <a:rPr lang="en-US" sz="3000" b="1" dirty="0" smtClean="0">
                <a:effectLst/>
                <a:latin typeface="Arial" charset="0"/>
              </a:rPr>
              <a:t>Small market, high liability, ethical concerns</a:t>
            </a:r>
            <a:endParaRPr lang="en-US" sz="3000" b="1" dirty="0">
              <a:effectLst/>
              <a:latin typeface="Arial" charset="0"/>
            </a:endParaRPr>
          </a:p>
          <a:p>
            <a:pPr>
              <a:buClr>
                <a:srgbClr val="FF0000"/>
              </a:buClr>
              <a:buSzPct val="90000"/>
              <a:buFont typeface="Arial" pitchFamily="34" charset="0"/>
              <a:buChar char="•"/>
            </a:pPr>
            <a:r>
              <a:rPr lang="en-US" sz="3000" b="1" dirty="0" smtClean="0">
                <a:effectLst/>
                <a:latin typeface="Arial" charset="0"/>
              </a:rPr>
              <a:t>Significant variability in NAS treatment protocols</a:t>
            </a:r>
          </a:p>
          <a:p>
            <a:pPr>
              <a:buClr>
                <a:srgbClr val="FF0000"/>
              </a:buClr>
              <a:buSzPct val="90000"/>
              <a:buFont typeface="Arial" pitchFamily="34" charset="0"/>
              <a:buChar char="•"/>
            </a:pPr>
            <a:r>
              <a:rPr lang="en-US" sz="3000" b="1" dirty="0" smtClean="0">
                <a:effectLst/>
                <a:latin typeface="Arial" charset="0"/>
              </a:rPr>
              <a:t>Many NAS medications include alcohol or propylene glycol  </a:t>
            </a:r>
            <a:endParaRPr lang="en-US" sz="3000" b="1" dirty="0">
              <a:effectLst/>
              <a:latin typeface="Arial" charset="0"/>
            </a:endParaRPr>
          </a:p>
          <a:p>
            <a:pPr>
              <a:buClr>
                <a:srgbClr val="FF0000"/>
              </a:buClr>
              <a:buSzPct val="90000"/>
              <a:buFont typeface="Arial" pitchFamily="34" charset="0"/>
              <a:buChar char="•"/>
            </a:pPr>
            <a:r>
              <a:rPr lang="en-US" sz="3000" b="1" dirty="0" smtClean="0">
                <a:effectLst/>
                <a:latin typeface="Arial" charset="0"/>
              </a:rPr>
              <a:t>Concern for adverse long-term developmental outcomes </a:t>
            </a:r>
          </a:p>
        </p:txBody>
      </p:sp>
    </p:spTree>
    <p:extLst>
      <p:ext uri="{BB962C8B-B14F-4D97-AF65-F5344CB8AC3E}">
        <p14:creationId xmlns:p14="http://schemas.microsoft.com/office/powerpoint/2010/main" val="315669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868362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/>
                <a:latin typeface="Arial" charset="0"/>
              </a:rPr>
              <a:t>Future Directions</a:t>
            </a:r>
          </a:p>
        </p:txBody>
      </p:sp>
      <p:sp>
        <p:nvSpPr>
          <p:cNvPr id="144386" name="Content Placeholder 2"/>
          <p:cNvSpPr>
            <a:spLocks noGrp="1"/>
          </p:cNvSpPr>
          <p:nvPr>
            <p:ph idx="1"/>
          </p:nvPr>
        </p:nvSpPr>
        <p:spPr>
          <a:xfrm>
            <a:off x="514350" y="1524000"/>
            <a:ext cx="9258300" cy="4602164"/>
          </a:xfrm>
        </p:spPr>
        <p:txBody>
          <a:bodyPr/>
          <a:lstStyle/>
          <a:p>
            <a:pPr>
              <a:buClr>
                <a:srgbClr val="FF0000"/>
              </a:buClr>
              <a:buSzPct val="90000"/>
              <a:buFont typeface="Arial" pitchFamily="34" charset="0"/>
              <a:buChar char="•"/>
            </a:pPr>
            <a:r>
              <a:rPr lang="en-US" sz="3000" b="1" dirty="0">
                <a:effectLst/>
                <a:latin typeface="Arial" charset="0"/>
              </a:rPr>
              <a:t>NIH </a:t>
            </a:r>
            <a:r>
              <a:rPr lang="en-US" sz="3000" b="1" dirty="0" smtClean="0">
                <a:effectLst/>
                <a:latin typeface="Arial" charset="0"/>
              </a:rPr>
              <a:t>Grant </a:t>
            </a:r>
            <a:r>
              <a:rPr lang="en-US" sz="3000" b="1" dirty="0">
                <a:effectLst/>
                <a:latin typeface="Arial" charset="0"/>
              </a:rPr>
              <a:t>– </a:t>
            </a:r>
            <a:r>
              <a:rPr lang="en-US" sz="3000" b="1" dirty="0">
                <a:solidFill>
                  <a:srgbClr val="FFFF00"/>
                </a:solidFill>
                <a:effectLst/>
                <a:latin typeface="Arial" charset="0"/>
              </a:rPr>
              <a:t>“Improving Outcomes in Neonatal Abstinence </a:t>
            </a:r>
            <a:r>
              <a:rPr lang="en-US" sz="3000" b="1" dirty="0" smtClean="0">
                <a:solidFill>
                  <a:srgbClr val="FFFF00"/>
                </a:solidFill>
                <a:effectLst/>
                <a:latin typeface="Arial" charset="0"/>
              </a:rPr>
              <a:t>Syndrome”</a:t>
            </a:r>
          </a:p>
          <a:p>
            <a:pPr>
              <a:buClr>
                <a:srgbClr val="FF0000"/>
              </a:buClr>
              <a:buSzPct val="90000"/>
              <a:buFont typeface="Arial" pitchFamily="34" charset="0"/>
              <a:buChar char="•"/>
            </a:pPr>
            <a:r>
              <a:rPr lang="en-US" sz="3000" b="1" dirty="0" smtClean="0">
                <a:effectLst/>
                <a:latin typeface="Arial" charset="0"/>
              </a:rPr>
              <a:t>Randomize </a:t>
            </a:r>
            <a:r>
              <a:rPr lang="en-US" sz="3000" b="1" dirty="0">
                <a:effectLst/>
                <a:latin typeface="Arial" charset="0"/>
              </a:rPr>
              <a:t>infants to </a:t>
            </a:r>
            <a:r>
              <a:rPr lang="en-US" sz="3000" b="1" dirty="0" smtClean="0">
                <a:effectLst/>
                <a:latin typeface="Arial" charset="0"/>
              </a:rPr>
              <a:t>receive morphine or methadone (determine best practice) </a:t>
            </a:r>
          </a:p>
          <a:p>
            <a:pPr>
              <a:buClr>
                <a:srgbClr val="FF0000"/>
              </a:buClr>
              <a:buSzPct val="90000"/>
              <a:buFont typeface="Arial" pitchFamily="34" charset="0"/>
              <a:buChar char="•"/>
            </a:pPr>
            <a:r>
              <a:rPr lang="en-US" sz="3000" b="1" dirty="0" smtClean="0">
                <a:effectLst/>
                <a:latin typeface="Arial" charset="0"/>
              </a:rPr>
              <a:t>Evaluate </a:t>
            </a:r>
            <a:r>
              <a:rPr lang="en-US" sz="3000" b="1" dirty="0">
                <a:effectLst/>
                <a:latin typeface="Arial" charset="0"/>
              </a:rPr>
              <a:t>long-term neurodevelopmental outcomes of infants treated for </a:t>
            </a:r>
            <a:r>
              <a:rPr lang="en-US" sz="3000" b="1" dirty="0" smtClean="0">
                <a:effectLst/>
                <a:latin typeface="Arial" charset="0"/>
              </a:rPr>
              <a:t>NAS</a:t>
            </a:r>
          </a:p>
          <a:p>
            <a:pPr>
              <a:buClr>
                <a:srgbClr val="FF0000"/>
              </a:buClr>
              <a:buSzPct val="90000"/>
              <a:buFont typeface="Arial" pitchFamily="34" charset="0"/>
              <a:buChar char="•"/>
            </a:pPr>
            <a:r>
              <a:rPr lang="en-US" sz="3000" b="1" dirty="0" smtClean="0">
                <a:effectLst/>
                <a:latin typeface="Arial" charset="0"/>
              </a:rPr>
              <a:t>Establish other genetic factors - </a:t>
            </a:r>
            <a:r>
              <a:rPr lang="en-US" sz="3000" b="1" dirty="0" smtClean="0">
                <a:solidFill>
                  <a:srgbClr val="FFFF00"/>
                </a:solidFill>
                <a:effectLst/>
                <a:latin typeface="Arial" charset="0"/>
              </a:rPr>
              <a:t>Addiction Array </a:t>
            </a:r>
            <a:r>
              <a:rPr lang="en-US" sz="3000" b="1" dirty="0" smtClean="0">
                <a:effectLst/>
                <a:latin typeface="Arial" charset="0"/>
              </a:rPr>
              <a:t>(1350 SNPs for addiction disorders)</a:t>
            </a:r>
          </a:p>
          <a:p>
            <a:pPr>
              <a:buClr>
                <a:srgbClr val="FF0000"/>
              </a:buClr>
              <a:buSzPct val="90000"/>
              <a:buFont typeface="Arial" pitchFamily="34" charset="0"/>
              <a:buChar char="•"/>
            </a:pPr>
            <a:endParaRPr lang="en-US" sz="2800" b="1" dirty="0" smtClean="0">
              <a:effectLst/>
              <a:latin typeface="Arial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endParaRPr lang="en-US" sz="2800" b="1" dirty="0" smtClean="0"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94456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/>
                <a:latin typeface="Arial" charset="0"/>
              </a:rPr>
              <a:t>Acknowledgements</a:t>
            </a:r>
          </a:p>
        </p:txBody>
      </p:sp>
      <p:sp>
        <p:nvSpPr>
          <p:cNvPr id="154626" name="Content Placeholder 2"/>
          <p:cNvSpPr>
            <a:spLocks noGrp="1"/>
          </p:cNvSpPr>
          <p:nvPr>
            <p:ph idx="1"/>
          </p:nvPr>
        </p:nvSpPr>
        <p:spPr>
          <a:xfrm>
            <a:off x="514350" y="1371601"/>
            <a:ext cx="9258300" cy="4754563"/>
          </a:xfrm>
        </p:spPr>
        <p:txBody>
          <a:bodyPr/>
          <a:lstStyle/>
          <a:p>
            <a:pPr>
              <a:buClr>
                <a:srgbClr val="FF0000"/>
              </a:buClr>
              <a:buSzPct val="91000"/>
              <a:buFont typeface="Arial" pitchFamily="34" charset="0"/>
              <a:buChar char="•"/>
            </a:pPr>
            <a:r>
              <a:rPr lang="en-US" sz="2800" b="1" u="sng" dirty="0" smtClean="0">
                <a:effectLst/>
                <a:latin typeface="Arial" charset="0"/>
              </a:rPr>
              <a:t>The Floating Hospital at Tufts Medical Center</a:t>
            </a:r>
            <a:r>
              <a:rPr lang="en-US" sz="2800" b="1" dirty="0" smtClean="0">
                <a:effectLst/>
                <a:latin typeface="Arial" charset="0"/>
              </a:rPr>
              <a:t>: </a:t>
            </a:r>
          </a:p>
          <a:p>
            <a:pPr lvl="1">
              <a:buClr>
                <a:srgbClr val="FF0000"/>
              </a:buClr>
              <a:buSzPct val="91000"/>
              <a:buFont typeface="Arial" pitchFamily="34" charset="0"/>
              <a:buChar char="•"/>
            </a:pPr>
            <a:r>
              <a:rPr lang="en-US" sz="2400" b="1" dirty="0" smtClean="0">
                <a:effectLst/>
                <a:latin typeface="Arial" charset="0"/>
              </a:rPr>
              <a:t>Tufts Medical Center, Melrose Wakefield Hospital, Brockton Hospital, and Lowell General Hospital </a:t>
            </a:r>
          </a:p>
          <a:p>
            <a:pPr lvl="1">
              <a:buClr>
                <a:srgbClr val="FF0000"/>
              </a:buClr>
              <a:buSzPct val="91000"/>
              <a:buFont typeface="Arial" pitchFamily="34" charset="0"/>
              <a:buChar char="•"/>
            </a:pPr>
            <a:r>
              <a:rPr lang="en-US" sz="2400" b="1" dirty="0" err="1" smtClean="0">
                <a:effectLst/>
                <a:latin typeface="Arial" charset="0"/>
              </a:rPr>
              <a:t>Ozlem</a:t>
            </a:r>
            <a:r>
              <a:rPr lang="en-US" sz="2400" b="1" dirty="0" smtClean="0">
                <a:effectLst/>
                <a:latin typeface="Arial" charset="0"/>
              </a:rPr>
              <a:t> </a:t>
            </a:r>
            <a:r>
              <a:rPr lang="en-US" sz="2400" b="1" dirty="0" err="1" smtClean="0">
                <a:effectLst/>
                <a:latin typeface="Arial" charset="0"/>
              </a:rPr>
              <a:t>Kasaroglu</a:t>
            </a:r>
            <a:r>
              <a:rPr lang="en-US" sz="2400" b="1" dirty="0">
                <a:effectLst/>
                <a:latin typeface="Arial" charset="0"/>
              </a:rPr>
              <a:t>,</a:t>
            </a:r>
            <a:r>
              <a:rPr lang="en-US" sz="2400" b="1" dirty="0" smtClean="0">
                <a:effectLst/>
                <a:latin typeface="Arial" charset="0"/>
              </a:rPr>
              <a:t> Teresa Marino, Mario Cordova</a:t>
            </a:r>
          </a:p>
          <a:p>
            <a:pPr lvl="1">
              <a:buClr>
                <a:srgbClr val="FF0000"/>
              </a:buClr>
              <a:buSzPct val="91000"/>
              <a:buFont typeface="Arial" pitchFamily="34" charset="0"/>
              <a:buChar char="•"/>
            </a:pPr>
            <a:r>
              <a:rPr lang="en-US" sz="2400" b="1" dirty="0" smtClean="0">
                <a:effectLst/>
                <a:latin typeface="Arial" charset="0"/>
              </a:rPr>
              <a:t>CTRC Genomics Laboratory </a:t>
            </a:r>
          </a:p>
          <a:p>
            <a:pPr>
              <a:buClr>
                <a:srgbClr val="FF0000"/>
              </a:buClr>
              <a:buSzPct val="91000"/>
              <a:buFont typeface="Arial" pitchFamily="34" charset="0"/>
              <a:buChar char="•"/>
            </a:pPr>
            <a:r>
              <a:rPr lang="en-US" sz="2800" b="1" u="sng" dirty="0" smtClean="0">
                <a:effectLst/>
                <a:latin typeface="Arial" charset="0"/>
              </a:rPr>
              <a:t>Eastern Maine Medical Center</a:t>
            </a:r>
            <a:r>
              <a:rPr lang="en-US" sz="2800" b="1" dirty="0" smtClean="0">
                <a:effectLst/>
                <a:latin typeface="Arial" charset="0"/>
              </a:rPr>
              <a:t>:</a:t>
            </a:r>
          </a:p>
          <a:p>
            <a:pPr lvl="1">
              <a:buClr>
                <a:srgbClr val="FF0000"/>
              </a:buClr>
              <a:buSzPct val="91000"/>
              <a:buFont typeface="Arial" pitchFamily="34" charset="0"/>
              <a:buChar char="•"/>
            </a:pPr>
            <a:r>
              <a:rPr lang="en-US" sz="2400" b="1" dirty="0" smtClean="0">
                <a:effectLst/>
                <a:latin typeface="Arial" charset="0"/>
              </a:rPr>
              <a:t>Staff at the EMMC </a:t>
            </a:r>
          </a:p>
          <a:p>
            <a:pPr lvl="1">
              <a:buClr>
                <a:srgbClr val="FF0000"/>
              </a:buClr>
              <a:buSzPct val="91000"/>
              <a:buFont typeface="Arial" pitchFamily="34" charset="0"/>
              <a:buChar char="•"/>
            </a:pPr>
            <a:r>
              <a:rPr lang="en-US" sz="2400" b="1" dirty="0" err="1" smtClean="0">
                <a:effectLst/>
                <a:latin typeface="Arial" charset="0"/>
              </a:rPr>
              <a:t>Hira</a:t>
            </a:r>
            <a:r>
              <a:rPr lang="en-US" sz="2400" b="1" dirty="0" smtClean="0">
                <a:effectLst/>
                <a:latin typeface="Arial" charset="0"/>
              </a:rPr>
              <a:t> </a:t>
            </a:r>
            <a:r>
              <a:rPr lang="en-US" sz="2400" b="1" dirty="0" err="1" smtClean="0">
                <a:effectLst/>
                <a:latin typeface="Arial" charset="0"/>
              </a:rPr>
              <a:t>Shrestha</a:t>
            </a:r>
            <a:r>
              <a:rPr lang="en-US" sz="2400" b="1" dirty="0" smtClean="0">
                <a:effectLst/>
                <a:latin typeface="Arial" charset="0"/>
              </a:rPr>
              <a:t>; Nicole Heller, Beth Logan, Deborah Morrison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sunbathing-baby-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28600"/>
            <a:ext cx="522922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514350" y="2743200"/>
            <a:ext cx="30861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FFFF"/>
                </a:solidFill>
              </a:rPr>
              <a:t>That’s All Folks!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Title 1"/>
          <p:cNvSpPr>
            <a:spLocks noGrp="1"/>
          </p:cNvSpPr>
          <p:nvPr>
            <p:ph type="title"/>
          </p:nvPr>
        </p:nvSpPr>
        <p:spPr>
          <a:xfrm>
            <a:off x="723900" y="381000"/>
            <a:ext cx="874395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/>
                <a:latin typeface="Arial" charset="0"/>
              </a:rPr>
              <a:t>Disclosures</a:t>
            </a:r>
          </a:p>
        </p:txBody>
      </p:sp>
      <p:sp>
        <p:nvSpPr>
          <p:cNvPr id="154626" name="Content Placeholder 2"/>
          <p:cNvSpPr>
            <a:spLocks noGrp="1"/>
          </p:cNvSpPr>
          <p:nvPr>
            <p:ph idx="1"/>
          </p:nvPr>
        </p:nvSpPr>
        <p:spPr>
          <a:xfrm>
            <a:off x="514350" y="1371601"/>
            <a:ext cx="9258300" cy="4754563"/>
          </a:xfrm>
        </p:spPr>
        <p:txBody>
          <a:bodyPr/>
          <a:lstStyle/>
          <a:p>
            <a:pPr marL="0" indent="0" algn="ctr">
              <a:buClr>
                <a:srgbClr val="FF0000"/>
              </a:buClr>
              <a:buNone/>
            </a:pPr>
            <a:endParaRPr lang="en-US" b="1" dirty="0" smtClean="0">
              <a:effectLst/>
              <a:latin typeface="Arial" charset="0"/>
            </a:endParaRPr>
          </a:p>
          <a:p>
            <a:pPr marL="0" indent="0" algn="ctr">
              <a:buClr>
                <a:srgbClr val="FF0000"/>
              </a:buClr>
              <a:buNone/>
            </a:pPr>
            <a:r>
              <a:rPr lang="en-US" b="1" dirty="0" smtClean="0">
                <a:effectLst/>
                <a:latin typeface="Arial" charset="0"/>
              </a:rPr>
              <a:t>No </a:t>
            </a:r>
            <a:r>
              <a:rPr lang="en-US" b="1" dirty="0">
                <a:effectLst/>
                <a:latin typeface="Arial" charset="0"/>
              </a:rPr>
              <a:t>C</a:t>
            </a:r>
            <a:r>
              <a:rPr lang="en-US" b="1" dirty="0" smtClean="0">
                <a:effectLst/>
                <a:latin typeface="Arial" charset="0"/>
              </a:rPr>
              <a:t>onflicts of Interest</a:t>
            </a:r>
          </a:p>
          <a:p>
            <a:pPr algn="ctr">
              <a:buClr>
                <a:srgbClr val="FF0000"/>
              </a:buClr>
              <a:buFont typeface="Wingdings" pitchFamily="2" charset="2"/>
              <a:buChar char="§"/>
            </a:pPr>
            <a:endParaRPr lang="en-US" b="1" dirty="0">
              <a:effectLst/>
              <a:latin typeface="Arial" charset="0"/>
            </a:endParaRPr>
          </a:p>
          <a:p>
            <a:pPr marL="0" indent="0" algn="ctr">
              <a:buClr>
                <a:srgbClr val="FF0000"/>
              </a:buClr>
              <a:buNone/>
            </a:pPr>
            <a:r>
              <a:rPr lang="en-US" b="1" dirty="0" smtClean="0">
                <a:effectLst/>
                <a:latin typeface="Arial" charset="0"/>
              </a:rPr>
              <a:t>This study was supported in part by NIH funding: DA024806-01A2 to Dr. Marie Hayes and R01DA032889-01A1 to Dr. Jonathan Davis</a:t>
            </a:r>
          </a:p>
        </p:txBody>
      </p:sp>
    </p:spTree>
    <p:extLst>
      <p:ext uri="{BB962C8B-B14F-4D97-AF65-F5344CB8AC3E}">
        <p14:creationId xmlns:p14="http://schemas.microsoft.com/office/powerpoint/2010/main" val="427994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/>
          </p:cNvSpPr>
          <p:nvPr>
            <p:ph type="title" idx="4294967295"/>
          </p:nvPr>
        </p:nvSpPr>
        <p:spPr>
          <a:xfrm>
            <a:off x="414338" y="381000"/>
            <a:ext cx="9258300" cy="762000"/>
          </a:xfrm>
          <a:noFill/>
        </p:spPr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rgbClr val="FFFF00"/>
                </a:solidFill>
                <a:latin typeface="Arial" charset="0"/>
              </a:rPr>
              <a:t>Neonatal Abstinence Syndrome</a:t>
            </a:r>
            <a:endParaRPr lang="en-US" sz="3600" b="1" dirty="0" smtClean="0"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>
          <a:xfrm>
            <a:off x="257175" y="1524000"/>
            <a:ext cx="9858375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0000"/>
              </a:buClr>
              <a:buSzPct val="90000"/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FFFFFF"/>
                </a:solidFill>
                <a:effectLst/>
                <a:latin typeface="Arial" charset="0"/>
              </a:rPr>
              <a:t>Opioid exposure in pregnancy - 5.6 infants/1,000 births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SzPct val="90000"/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FFFFFF"/>
                </a:solidFill>
                <a:effectLst/>
                <a:latin typeface="Arial" charset="0"/>
              </a:rPr>
              <a:t>Incidence has tripled in the past decade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SzPct val="90000"/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FFFFFF"/>
                </a:solidFill>
                <a:effectLst/>
                <a:latin typeface="Arial" charset="0"/>
              </a:rPr>
              <a:t>The mother may also be smoking or taking other medications </a:t>
            </a:r>
            <a:endParaRPr lang="en-US" b="1" i="1" dirty="0" smtClean="0">
              <a:solidFill>
                <a:srgbClr val="FFFFFF"/>
              </a:solidFill>
              <a:effectLst/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SzPct val="90000"/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FFFFFF"/>
                </a:solidFill>
                <a:effectLst/>
                <a:latin typeface="Arial" charset="0"/>
              </a:rPr>
              <a:t>Signs of withdrawal in 60-80% of infants exposed to opioids</a:t>
            </a:r>
          </a:p>
          <a:p>
            <a:pPr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Dysfunction of </a:t>
            </a:r>
            <a:r>
              <a:rPr lang="en-US" b="1" dirty="0"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the </a:t>
            </a:r>
            <a:r>
              <a:rPr lang="en-US" b="1" dirty="0" smtClean="0"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central nervous </a:t>
            </a:r>
            <a:r>
              <a:rPr lang="en-US" b="1" dirty="0"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system, </a:t>
            </a:r>
            <a:r>
              <a:rPr lang="en-US" b="1" dirty="0" smtClean="0"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gastrointestinal tract</a:t>
            </a:r>
            <a:r>
              <a:rPr lang="en-US" b="1" dirty="0"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smtClean="0"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and/or </a:t>
            </a:r>
            <a:r>
              <a:rPr lang="en-US" b="1" dirty="0"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respiratory system</a:t>
            </a:r>
            <a:endParaRPr lang="en-US" b="1" dirty="0" smtClean="0"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/>
          </p:cNvSpPr>
          <p:nvPr>
            <p:ph type="title" idx="4294967295"/>
          </p:nvPr>
        </p:nvSpPr>
        <p:spPr>
          <a:xfrm>
            <a:off x="414338" y="381000"/>
            <a:ext cx="9258300" cy="762000"/>
          </a:xfrm>
          <a:noFill/>
        </p:spPr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rgbClr val="FFFF00"/>
                </a:solidFill>
                <a:latin typeface="Arial" charset="0"/>
              </a:rPr>
              <a:t>Neonatal Abstinence Syndrome </a:t>
            </a:r>
            <a:endParaRPr lang="en-US" sz="3600" b="1" dirty="0" smtClean="0"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>
          <a:xfrm>
            <a:off x="257175" y="1524000"/>
            <a:ext cx="9858375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0000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3600" b="1" dirty="0" smtClean="0">
                <a:solidFill>
                  <a:srgbClr val="FFFFFF"/>
                </a:solidFill>
                <a:effectLst/>
                <a:latin typeface="Arial" charset="0"/>
              </a:rPr>
              <a:t>Prolonged treatment in hospital, high healthcare costs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3600" b="1" dirty="0" smtClean="0">
                <a:solidFill>
                  <a:srgbClr val="FFFFFF"/>
                </a:solidFill>
                <a:effectLst/>
                <a:latin typeface="Arial" charset="0"/>
              </a:rPr>
              <a:t>Safety and efficacy of agents not well established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rgbClr val="FFFFFF"/>
                </a:solidFill>
                <a:effectLst/>
                <a:latin typeface="Arial" charset="0"/>
              </a:rPr>
              <a:t>S</a:t>
            </a:r>
            <a:r>
              <a:rPr lang="en-US" sz="3600" b="1" dirty="0" smtClean="0">
                <a:solidFill>
                  <a:srgbClr val="FFFFFF"/>
                </a:solidFill>
                <a:effectLst/>
                <a:latin typeface="Arial" charset="0"/>
              </a:rPr>
              <a:t>ignificant variability in the incidence and severity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3600" b="1" dirty="0" smtClean="0">
                <a:solidFill>
                  <a:srgbClr val="FFFFFF"/>
                </a:solidFill>
                <a:effectLst/>
                <a:latin typeface="Arial" charset="0"/>
              </a:rPr>
              <a:t>Factors influencing this variability are unknown</a:t>
            </a:r>
            <a:r>
              <a:rPr lang="en-US" sz="3600" dirty="0" smtClean="0">
                <a:solidFill>
                  <a:srgbClr val="FFFFFF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1750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>
          <a:xfrm>
            <a:off x="514350" y="304800"/>
            <a:ext cx="9258300" cy="609600"/>
          </a:xfrm>
        </p:spPr>
        <p:txBody>
          <a:bodyPr/>
          <a:lstStyle/>
          <a:p>
            <a:pPr algn="ctr" eaLnBrk="1" hangingPunct="1"/>
            <a:r>
              <a:rPr lang="en-US" sz="4000" b="1" dirty="0" smtClean="0">
                <a:solidFill>
                  <a:srgbClr val="FFFF00"/>
                </a:solidFill>
                <a:effectLst/>
                <a:latin typeface="Arial" charset="0"/>
              </a:rPr>
              <a:t>Neonatal Abstinence Syndrome</a:t>
            </a:r>
          </a:p>
        </p:txBody>
      </p:sp>
      <p:sp>
        <p:nvSpPr>
          <p:cNvPr id="101378" name="Content Placeholder 2"/>
          <p:cNvSpPr>
            <a:spLocks noGrp="1"/>
          </p:cNvSpPr>
          <p:nvPr>
            <p:ph idx="1"/>
          </p:nvPr>
        </p:nvSpPr>
        <p:spPr>
          <a:xfrm>
            <a:off x="319731" y="1447801"/>
            <a:ext cx="6500169" cy="47545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sz="3000" b="1" dirty="0" smtClean="0">
                <a:effectLst/>
                <a:latin typeface="Arial" charset="0"/>
              </a:rPr>
              <a:t>Genetic factors may be important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sz="3000" b="1" dirty="0" smtClean="0">
                <a:effectLst/>
                <a:latin typeface="Arial" charset="0"/>
              </a:rPr>
              <a:t>Single nucleotide polymorphisms (SNPs): Single base pair changes that can alter protein’s function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sz="3000" b="1" dirty="0" smtClean="0">
                <a:effectLst/>
                <a:latin typeface="Arial" charset="0"/>
              </a:rPr>
              <a:t>SNPs influence opioid dosing, metabolism, and addiction in adults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sz="3000" b="1" dirty="0" smtClean="0">
                <a:effectLst/>
                <a:latin typeface="Arial" charset="0"/>
              </a:rPr>
              <a:t>No prior studies of genetic links to NAS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</a:pPr>
            <a:endParaRPr lang="en-US" b="1" dirty="0" smtClean="0">
              <a:effectLst/>
              <a:latin typeface="Arial" charset="0"/>
            </a:endParaRPr>
          </a:p>
        </p:txBody>
      </p:sp>
      <p:pic>
        <p:nvPicPr>
          <p:cNvPr id="101379" name="Picture 6" descr="416px-Dna-SNP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3725" y="1828800"/>
            <a:ext cx="303430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 idx="4294967295"/>
          </p:nvPr>
        </p:nvSpPr>
        <p:spPr>
          <a:xfrm>
            <a:off x="514350" y="274638"/>
            <a:ext cx="9258300" cy="944562"/>
          </a:xfrm>
          <a:noFill/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FFFF00"/>
                </a:solidFill>
                <a:effectLst/>
                <a:latin typeface="Arial" charset="0"/>
              </a:rPr>
              <a:t>Candidate Genes for NAS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4294967295"/>
          </p:nvPr>
        </p:nvSpPr>
        <p:spPr>
          <a:xfrm>
            <a:off x="342900" y="1447800"/>
            <a:ext cx="9772650" cy="4678363"/>
          </a:xfrm>
          <a:noFill/>
        </p:spPr>
        <p:txBody>
          <a:bodyPr/>
          <a:lstStyle/>
          <a:p>
            <a:pPr eaLnBrk="1" hangingPunct="1">
              <a:buClr>
                <a:srgbClr val="FF0000"/>
              </a:buClr>
              <a:buSzPct val="90000"/>
              <a:buFont typeface="Arial" pitchFamily="34" charset="0"/>
              <a:buChar char="•"/>
            </a:pPr>
            <a:r>
              <a:rPr lang="en-US" sz="2800" b="1" dirty="0" smtClean="0">
                <a:effectLst/>
                <a:latin typeface="Arial" charset="0"/>
              </a:rPr>
              <a:t>SNPs present in 40-50% of the population have been studied in adults</a:t>
            </a:r>
          </a:p>
          <a:p>
            <a:pPr eaLnBrk="1" hangingPunct="1">
              <a:buClr>
                <a:srgbClr val="FF0000"/>
              </a:buClr>
              <a:buSzPct val="90000"/>
              <a:buFont typeface="Arial" pitchFamily="34" charset="0"/>
              <a:buChar char="•"/>
            </a:pPr>
            <a:r>
              <a:rPr lang="en-US" sz="2800" b="1" dirty="0" smtClean="0">
                <a:effectLst/>
                <a:latin typeface="Arial" charset="0"/>
              </a:rPr>
              <a:t>Mu Opioid Receptor (OPRM1) </a:t>
            </a:r>
            <a:r>
              <a:rPr lang="en-US" sz="2800" dirty="0" smtClean="0">
                <a:effectLst/>
                <a:latin typeface="Arial" charset="0"/>
              </a:rPr>
              <a:t>=</a:t>
            </a:r>
            <a:r>
              <a:rPr lang="en-US" sz="2800" b="1" dirty="0" smtClean="0">
                <a:effectLst/>
                <a:latin typeface="Arial" charset="0"/>
              </a:rPr>
              <a:t> </a:t>
            </a:r>
            <a:r>
              <a:rPr lang="en-US" sz="2800" b="1" i="1" dirty="0" smtClean="0">
                <a:solidFill>
                  <a:srgbClr val="FFFF00"/>
                </a:solidFill>
                <a:effectLst/>
                <a:latin typeface="Arial" charset="0"/>
              </a:rPr>
              <a:t>Site of Action</a:t>
            </a:r>
          </a:p>
          <a:p>
            <a:pPr lvl="1" eaLnBrk="1" hangingPunct="1">
              <a:buClr>
                <a:srgbClr val="FF0000"/>
              </a:buClr>
              <a:buSzPct val="90000"/>
              <a:buFont typeface="Arial" pitchFamily="34" charset="0"/>
              <a:buChar char="•"/>
            </a:pPr>
            <a:r>
              <a:rPr lang="en-US" b="1" dirty="0" smtClean="0">
                <a:effectLst/>
                <a:latin typeface="Arial" charset="0"/>
              </a:rPr>
              <a:t>118</a:t>
            </a:r>
            <a:r>
              <a:rPr lang="en-US" b="1" dirty="0" smtClean="0">
                <a:solidFill>
                  <a:srgbClr val="FFFF00"/>
                </a:solidFill>
                <a:effectLst/>
                <a:latin typeface="Arial" charset="0"/>
              </a:rPr>
              <a:t>A&gt;G</a:t>
            </a:r>
            <a:r>
              <a:rPr lang="en-US" b="1" dirty="0" smtClean="0">
                <a:effectLst/>
                <a:latin typeface="Arial" charset="0"/>
              </a:rPr>
              <a:t> SNP</a:t>
            </a:r>
          </a:p>
          <a:p>
            <a:pPr eaLnBrk="1" hangingPunct="1">
              <a:buClr>
                <a:srgbClr val="FF0000"/>
              </a:buClr>
              <a:buSzPct val="90000"/>
              <a:buFont typeface="Arial" pitchFamily="34" charset="0"/>
              <a:buChar char="•"/>
            </a:pPr>
            <a:r>
              <a:rPr lang="en-US" sz="2800" b="1" dirty="0" smtClean="0">
                <a:effectLst/>
                <a:latin typeface="Arial" charset="0"/>
              </a:rPr>
              <a:t>Multi-Drug Resistance Gene</a:t>
            </a:r>
            <a:r>
              <a:rPr lang="en-US" sz="2800" dirty="0" smtClean="0">
                <a:effectLst/>
                <a:latin typeface="Arial" charset="0"/>
              </a:rPr>
              <a:t> </a:t>
            </a:r>
            <a:r>
              <a:rPr lang="en-US" sz="2800" b="1" dirty="0" smtClean="0">
                <a:effectLst/>
                <a:latin typeface="Arial" charset="0"/>
              </a:rPr>
              <a:t>(ABCB1) </a:t>
            </a:r>
            <a:r>
              <a:rPr lang="en-US" sz="2800" dirty="0" smtClean="0">
                <a:effectLst/>
                <a:latin typeface="Arial" charset="0"/>
              </a:rPr>
              <a:t>= </a:t>
            </a:r>
            <a:r>
              <a:rPr lang="en-US" sz="2800" b="1" i="1" dirty="0" smtClean="0">
                <a:solidFill>
                  <a:srgbClr val="FFFF00"/>
                </a:solidFill>
                <a:effectLst/>
                <a:latin typeface="Arial" charset="0"/>
              </a:rPr>
              <a:t>Transporter</a:t>
            </a:r>
          </a:p>
          <a:p>
            <a:pPr lvl="1" eaLnBrk="1" hangingPunct="1">
              <a:buClr>
                <a:srgbClr val="FF0000"/>
              </a:buClr>
              <a:buSzPct val="90000"/>
              <a:buFont typeface="Arial" pitchFamily="34" charset="0"/>
              <a:buChar char="•"/>
            </a:pPr>
            <a:r>
              <a:rPr lang="en-US" b="1" dirty="0" smtClean="0">
                <a:effectLst/>
                <a:latin typeface="Arial" charset="0"/>
              </a:rPr>
              <a:t>1236</a:t>
            </a:r>
            <a:r>
              <a:rPr lang="en-US" b="1" dirty="0" smtClean="0">
                <a:solidFill>
                  <a:srgbClr val="FFFF00"/>
                </a:solidFill>
                <a:effectLst/>
                <a:latin typeface="Arial" charset="0"/>
              </a:rPr>
              <a:t>C&gt;T</a:t>
            </a:r>
            <a:r>
              <a:rPr lang="en-US" b="1" dirty="0" smtClean="0">
                <a:effectLst/>
                <a:latin typeface="Arial" charset="0"/>
              </a:rPr>
              <a:t> SNP</a:t>
            </a:r>
          </a:p>
          <a:p>
            <a:pPr lvl="1" eaLnBrk="1" hangingPunct="1">
              <a:buClr>
                <a:srgbClr val="FF0000"/>
              </a:buClr>
              <a:buSzPct val="90000"/>
              <a:buFont typeface="Arial" pitchFamily="34" charset="0"/>
              <a:buChar char="•"/>
            </a:pPr>
            <a:r>
              <a:rPr lang="en-US" b="1" dirty="0" smtClean="0">
                <a:effectLst/>
                <a:latin typeface="Arial" charset="0"/>
              </a:rPr>
              <a:t>3435</a:t>
            </a:r>
            <a:r>
              <a:rPr lang="en-US" b="1" dirty="0" smtClean="0">
                <a:solidFill>
                  <a:srgbClr val="FFFF00"/>
                </a:solidFill>
                <a:effectLst/>
                <a:latin typeface="Arial" charset="0"/>
              </a:rPr>
              <a:t>C&gt;T</a:t>
            </a:r>
            <a:r>
              <a:rPr lang="en-US" b="1" dirty="0" smtClean="0">
                <a:effectLst/>
                <a:latin typeface="Arial" charset="0"/>
              </a:rPr>
              <a:t> SNP</a:t>
            </a:r>
          </a:p>
          <a:p>
            <a:pPr lvl="1" eaLnBrk="1" hangingPunct="1">
              <a:buClr>
                <a:srgbClr val="FF0000"/>
              </a:buClr>
              <a:buSzPct val="90000"/>
              <a:buFont typeface="Arial" pitchFamily="34" charset="0"/>
              <a:buChar char="•"/>
            </a:pPr>
            <a:r>
              <a:rPr lang="en-US" b="1" dirty="0" smtClean="0">
                <a:effectLst/>
                <a:latin typeface="Arial" charset="0"/>
              </a:rPr>
              <a:t>2677</a:t>
            </a:r>
            <a:r>
              <a:rPr lang="en-US" b="1" dirty="0" smtClean="0">
                <a:solidFill>
                  <a:srgbClr val="FFFF00"/>
                </a:solidFill>
                <a:effectLst/>
                <a:latin typeface="Arial" charset="0"/>
              </a:rPr>
              <a:t>G/T/A</a:t>
            </a:r>
            <a:r>
              <a:rPr lang="en-US" b="1" dirty="0" smtClean="0">
                <a:effectLst/>
                <a:latin typeface="Arial" charset="0"/>
              </a:rPr>
              <a:t> </a:t>
            </a:r>
            <a:r>
              <a:rPr lang="en-US" b="1" dirty="0">
                <a:effectLst/>
                <a:latin typeface="Arial" charset="0"/>
              </a:rPr>
              <a:t>SNP</a:t>
            </a:r>
          </a:p>
          <a:p>
            <a:pPr eaLnBrk="1" hangingPunct="1">
              <a:buClr>
                <a:srgbClr val="FF0000"/>
              </a:buClr>
              <a:buSzPct val="90000"/>
              <a:buFont typeface="Arial" pitchFamily="34" charset="0"/>
              <a:buChar char="•"/>
            </a:pPr>
            <a:r>
              <a:rPr lang="en-US" sz="2800" b="1" dirty="0" smtClean="0">
                <a:effectLst/>
                <a:latin typeface="Arial" charset="0"/>
              </a:rPr>
              <a:t>Catechol-O-</a:t>
            </a:r>
            <a:r>
              <a:rPr lang="en-US" sz="2800" b="1" dirty="0" err="1" smtClean="0">
                <a:effectLst/>
                <a:latin typeface="Arial" charset="0"/>
              </a:rPr>
              <a:t>methyltransferase</a:t>
            </a:r>
            <a:r>
              <a:rPr lang="en-US" sz="2800" dirty="0" smtClean="0">
                <a:effectLst/>
                <a:latin typeface="Arial" charset="0"/>
              </a:rPr>
              <a:t> </a:t>
            </a:r>
            <a:r>
              <a:rPr lang="en-US" sz="2800" b="1" dirty="0" smtClean="0">
                <a:effectLst/>
                <a:latin typeface="Arial" charset="0"/>
              </a:rPr>
              <a:t>(COMT) </a:t>
            </a:r>
            <a:r>
              <a:rPr lang="en-US" sz="2800" dirty="0" smtClean="0">
                <a:effectLst/>
                <a:latin typeface="Arial" charset="0"/>
              </a:rPr>
              <a:t>= </a:t>
            </a:r>
            <a:r>
              <a:rPr lang="en-US" sz="2800" b="1" i="1" dirty="0" smtClean="0">
                <a:solidFill>
                  <a:srgbClr val="FFFF00"/>
                </a:solidFill>
                <a:effectLst/>
                <a:latin typeface="Arial" charset="0"/>
              </a:rPr>
              <a:t>Modulator</a:t>
            </a:r>
          </a:p>
          <a:p>
            <a:pPr lvl="1" eaLnBrk="1" hangingPunct="1">
              <a:buClr>
                <a:srgbClr val="FF0000"/>
              </a:buClr>
              <a:buSzPct val="90000"/>
              <a:buFont typeface="Arial" pitchFamily="34" charset="0"/>
              <a:buChar char="•"/>
            </a:pPr>
            <a:r>
              <a:rPr lang="en-US" b="1" dirty="0" smtClean="0">
                <a:effectLst/>
                <a:latin typeface="Arial" charset="0"/>
              </a:rPr>
              <a:t>158</a:t>
            </a:r>
            <a:r>
              <a:rPr lang="en-US" b="1" dirty="0" smtClean="0">
                <a:solidFill>
                  <a:srgbClr val="FFFF00"/>
                </a:solidFill>
                <a:effectLst/>
                <a:latin typeface="Arial" charset="0"/>
              </a:rPr>
              <a:t>A&gt;G</a:t>
            </a:r>
            <a:r>
              <a:rPr lang="en-US" b="1" dirty="0" smtClean="0">
                <a:effectLst/>
                <a:latin typeface="Arial" charset="0"/>
              </a:rPr>
              <a:t> SNP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/>
          </p:cNvSpPr>
          <p:nvPr>
            <p:ph type="title" idx="4294967295"/>
          </p:nvPr>
        </p:nvSpPr>
        <p:spPr>
          <a:xfrm>
            <a:off x="514350" y="274638"/>
            <a:ext cx="9258300" cy="944562"/>
          </a:xfrm>
          <a:noFill/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FFFF00"/>
                </a:solidFill>
                <a:effectLst/>
                <a:latin typeface="Arial" charset="0"/>
              </a:rPr>
              <a:t>Objective</a:t>
            </a:r>
          </a:p>
        </p:txBody>
      </p:sp>
      <p:sp>
        <p:nvSpPr>
          <p:cNvPr id="105474" name="Rectangle 3"/>
          <p:cNvSpPr>
            <a:spLocks noGrp="1"/>
          </p:cNvSpPr>
          <p:nvPr>
            <p:ph type="body" idx="4294967295"/>
          </p:nvPr>
        </p:nvSpPr>
        <p:spPr>
          <a:xfrm>
            <a:off x="514350" y="1600200"/>
            <a:ext cx="9258300" cy="4525964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  <a:buSzPct val="90000"/>
              <a:buFont typeface="Arial" pitchFamily="34" charset="0"/>
              <a:buChar char="•"/>
            </a:pPr>
            <a:r>
              <a:rPr lang="en-US" sz="3000" b="1" dirty="0" smtClean="0">
                <a:effectLst/>
                <a:latin typeface="Arial" charset="0"/>
              </a:rPr>
              <a:t>Do SNPs in the </a:t>
            </a:r>
            <a:r>
              <a:rPr lang="en-US" sz="3000" b="1" i="1" dirty="0" smtClean="0">
                <a:effectLst/>
                <a:latin typeface="Arial" charset="0"/>
              </a:rPr>
              <a:t>OPRM1, ABCB1</a:t>
            </a:r>
            <a:r>
              <a:rPr lang="en-US" sz="3000" b="1" dirty="0" smtClean="0">
                <a:effectLst/>
                <a:latin typeface="Arial" charset="0"/>
              </a:rPr>
              <a:t>, and/or </a:t>
            </a:r>
            <a:r>
              <a:rPr lang="en-US" sz="3000" b="1" i="1" dirty="0" smtClean="0">
                <a:effectLst/>
                <a:latin typeface="Arial" charset="0"/>
              </a:rPr>
              <a:t>COMT</a:t>
            </a:r>
            <a:r>
              <a:rPr lang="en-US" sz="3000" b="1" dirty="0" smtClean="0">
                <a:effectLst/>
                <a:latin typeface="Arial" charset="0"/>
              </a:rPr>
              <a:t> genes influence length of hospital stay (LOS) and need for treatment in infants exposed to opioids during pregnancy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90000"/>
              <a:buFont typeface="Arial" pitchFamily="34" charset="0"/>
              <a:buChar char="•"/>
            </a:pPr>
            <a:endParaRPr lang="en-US" sz="3000" b="1" dirty="0" smtClean="0">
              <a:effectLst/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90000"/>
              <a:buFont typeface="Arial" pitchFamily="34" charset="0"/>
              <a:buChar char="•"/>
            </a:pPr>
            <a:r>
              <a:rPr lang="en-US" sz="3000" b="1" u="sng" dirty="0" smtClean="0">
                <a:effectLst/>
                <a:latin typeface="Arial" charset="0"/>
              </a:rPr>
              <a:t>Outcome Measures</a:t>
            </a:r>
            <a:r>
              <a:rPr lang="en-US" sz="3000" b="1" dirty="0" smtClean="0">
                <a:effectLst/>
                <a:latin typeface="Arial" charset="0"/>
              </a:rPr>
              <a:t>: 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SzPct val="90000"/>
              <a:buFont typeface="Arial" pitchFamily="34" charset="0"/>
              <a:buChar char="•"/>
            </a:pPr>
            <a:r>
              <a:rPr lang="en-US" sz="3000" b="1" dirty="0" smtClean="0">
                <a:effectLst/>
                <a:latin typeface="Arial" charset="0"/>
              </a:rPr>
              <a:t>Primary: Length of hospital stay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SzPct val="90000"/>
              <a:buFont typeface="Arial" pitchFamily="34" charset="0"/>
              <a:buChar char="•"/>
            </a:pPr>
            <a:r>
              <a:rPr lang="en-US" sz="3000" b="1" dirty="0" smtClean="0">
                <a:effectLst/>
                <a:latin typeface="Arial" charset="0"/>
              </a:rPr>
              <a:t>Secondary: Treatment for NAS, need for  multiple medications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/>
          </p:cNvSpPr>
          <p:nvPr>
            <p:ph type="title" idx="4294967295"/>
          </p:nvPr>
        </p:nvSpPr>
        <p:spPr>
          <a:xfrm>
            <a:off x="514350" y="152400"/>
            <a:ext cx="9258300" cy="1219200"/>
          </a:xfrm>
          <a:noFill/>
        </p:spPr>
        <p:txBody>
          <a:bodyPr/>
          <a:lstStyle/>
          <a:p>
            <a:pPr algn="ctr" eaLnBrk="1" hangingPunct="1"/>
            <a:r>
              <a:rPr lang="en-US" sz="4000" b="1" dirty="0" smtClean="0">
                <a:solidFill>
                  <a:srgbClr val="FFFF00"/>
                </a:solidFill>
                <a:effectLst/>
                <a:latin typeface="Arial" charset="0"/>
              </a:rPr>
              <a:t>Methods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4294967295"/>
          </p:nvPr>
        </p:nvSpPr>
        <p:spPr>
          <a:xfrm>
            <a:off x="190500" y="1447800"/>
            <a:ext cx="9944100" cy="4572000"/>
          </a:xfrm>
        </p:spPr>
        <p:txBody>
          <a:bodyPr/>
          <a:lstStyle/>
          <a:p>
            <a:pPr marL="457200" lvl="1" indent="-457200" eaLnBrk="1" hangingPunct="1">
              <a:lnSpc>
                <a:spcPct val="80000"/>
              </a:lnSpc>
              <a:buClr>
                <a:srgbClr val="FF0000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3200" b="1" dirty="0" smtClean="0">
                <a:effectLst/>
                <a:latin typeface="Arial" charset="0"/>
              </a:rPr>
              <a:t>86 opioid exposed term infants</a:t>
            </a:r>
          </a:p>
          <a:p>
            <a:pPr marL="457200" lvl="1" indent="-457200" eaLnBrk="1" hangingPunct="1">
              <a:lnSpc>
                <a:spcPct val="80000"/>
              </a:lnSpc>
              <a:buClr>
                <a:srgbClr val="FF0000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3200" b="1" dirty="0" smtClean="0">
                <a:effectLst/>
                <a:latin typeface="Arial" charset="0"/>
              </a:rPr>
              <a:t>Mothers receiving methadone or buprenorphine</a:t>
            </a:r>
          </a:p>
          <a:p>
            <a:pPr marL="457200" lvl="1" indent="-457200" eaLnBrk="1" hangingPunct="1">
              <a:buClr>
                <a:srgbClr val="FF0000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3200" b="1" dirty="0" smtClean="0">
                <a:effectLst/>
                <a:latin typeface="Arial" charset="0"/>
              </a:rPr>
              <a:t>Infants treated with morphine  or methadone</a:t>
            </a:r>
          </a:p>
          <a:p>
            <a:pPr marL="457200" lvl="1" indent="-457200" eaLnBrk="1" hangingPunct="1">
              <a:buClr>
                <a:srgbClr val="FF0000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3200" b="1" dirty="0" smtClean="0">
                <a:effectLst/>
                <a:latin typeface="Arial" charset="0"/>
              </a:rPr>
              <a:t>If severe - additional medications given</a:t>
            </a:r>
            <a:endParaRPr lang="en-US" sz="3200" b="1" dirty="0">
              <a:effectLst/>
              <a:latin typeface="Arial" charset="0"/>
            </a:endParaRPr>
          </a:p>
          <a:p>
            <a:pPr marL="457200" indent="-457200" eaLnBrk="1" hangingPunct="1">
              <a:buClr>
                <a:srgbClr val="FF0000"/>
              </a:buClr>
              <a:buSzPct val="80000"/>
              <a:buFont typeface="Arial" pitchFamily="34" charset="0"/>
              <a:buChar char="•"/>
              <a:defRPr/>
            </a:pPr>
            <a:r>
              <a:rPr lang="en-US" b="1" dirty="0" smtClean="0">
                <a:effectLst/>
                <a:latin typeface="Arial" charset="0"/>
              </a:rPr>
              <a:t>A sample of blood or saliva collected from     each infant </a:t>
            </a:r>
          </a:p>
          <a:p>
            <a:pPr marL="457200" indent="-457200" eaLnBrk="1" hangingPunct="1">
              <a:buClr>
                <a:srgbClr val="FF0000"/>
              </a:buClr>
              <a:buSzPct val="80000"/>
              <a:buFont typeface="Arial" pitchFamily="34" charset="0"/>
              <a:buChar char="•"/>
              <a:defRPr/>
            </a:pPr>
            <a:r>
              <a:rPr lang="en-US" b="1" dirty="0" smtClean="0">
                <a:effectLst/>
                <a:latin typeface="Arial" charset="0"/>
              </a:rPr>
              <a:t>Incidence and severity correlated with changes in genetic profiles</a:t>
            </a:r>
          </a:p>
          <a:p>
            <a:pPr eaLnBrk="1" hangingPunct="1">
              <a:defRPr/>
            </a:pPr>
            <a:endParaRPr lang="en-US" sz="2800" b="1" dirty="0" smtClean="0">
              <a:latin typeface="Arial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  <a:defRPr/>
            </a:pPr>
            <a:endParaRPr lang="en-US" sz="2800" b="1" dirty="0" smtClean="0">
              <a:effectLst/>
              <a:latin typeface="Arial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/>
          <p:cNvSpPr>
            <a:spLocks noGrp="1"/>
          </p:cNvSpPr>
          <p:nvPr>
            <p:ph type="title" idx="4294967295"/>
          </p:nvPr>
        </p:nvSpPr>
        <p:spPr>
          <a:xfrm>
            <a:off x="600075" y="12700"/>
            <a:ext cx="9258300" cy="825500"/>
          </a:xfrm>
          <a:noFill/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FFFF00"/>
                </a:solidFill>
                <a:effectLst/>
                <a:latin typeface="Arial" charset="0"/>
              </a:rPr>
              <a:t>Results</a:t>
            </a:r>
          </a:p>
        </p:txBody>
      </p:sp>
      <p:graphicFrame>
        <p:nvGraphicFramePr>
          <p:cNvPr id="28708" name="Group 3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8455609"/>
              </p:ext>
            </p:extLst>
          </p:nvPr>
        </p:nvGraphicFramePr>
        <p:xfrm>
          <a:off x="600075" y="1066800"/>
          <a:ext cx="9258300" cy="5318760"/>
        </p:xfrm>
        <a:graphic>
          <a:graphicData uri="http://schemas.openxmlformats.org/drawingml/2006/table">
            <a:tbl>
              <a:tblPr/>
              <a:tblGrid>
                <a:gridCol w="4886325"/>
                <a:gridCol w="437197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DEMOGRAPHICS</a:t>
                      </a:r>
                    </a:p>
                  </a:txBody>
                  <a:tcPr marL="94298" marR="94298" marT="41910" marB="41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4298" marR="94298" marT="41910" marB="41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410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White </a:t>
                      </a:r>
                    </a:p>
                  </a:txBody>
                  <a:tcPr marL="94298" marR="94298" marT="41910" marB="41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98%</a:t>
                      </a:r>
                    </a:p>
                  </a:txBody>
                  <a:tcPr marL="94298" marR="94298" marT="41910" marB="41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410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Maternal Methadone</a:t>
                      </a:r>
                    </a:p>
                  </a:txBody>
                  <a:tcPr marL="94298" marR="94298" marT="41910" marB="41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64%</a:t>
                      </a:r>
                    </a:p>
                  </a:txBody>
                  <a:tcPr marL="94298" marR="94298" marT="41910" marB="41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410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Maternal Buprenorphine</a:t>
                      </a:r>
                    </a:p>
                  </a:txBody>
                  <a:tcPr marL="94298" marR="94298" marT="41910" marB="41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36%</a:t>
                      </a:r>
                    </a:p>
                  </a:txBody>
                  <a:tcPr marL="94298" marR="94298" marT="41910" marB="41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410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Maternal Smoking</a:t>
                      </a:r>
                    </a:p>
                  </a:txBody>
                  <a:tcPr marL="94298" marR="94298" marT="41910" marB="41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78%</a:t>
                      </a:r>
                    </a:p>
                  </a:txBody>
                  <a:tcPr marL="94298" marR="94298" marT="41910" marB="41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410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Maternal Benzodiazepines</a:t>
                      </a:r>
                    </a:p>
                  </a:txBody>
                  <a:tcPr marL="94298" marR="94298" marT="41910" marB="41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12%</a:t>
                      </a:r>
                    </a:p>
                  </a:txBody>
                  <a:tcPr marL="94298" marR="94298" marT="41910" marB="41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410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LOS All Infants</a:t>
                      </a:r>
                    </a:p>
                  </a:txBody>
                  <a:tcPr marL="94298" marR="94298" marT="41910" marB="41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Mean 22.3 days</a:t>
                      </a:r>
                    </a:p>
                  </a:txBody>
                  <a:tcPr marL="94298" marR="94298" marT="41910" marB="41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410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LOS Treated Infants </a:t>
                      </a:r>
                    </a:p>
                  </a:txBody>
                  <a:tcPr marL="94298" marR="94298" marT="41910" marB="41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Mean 31.6 days</a:t>
                      </a:r>
                    </a:p>
                  </a:txBody>
                  <a:tcPr marL="94298" marR="94298" marT="41910" marB="41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410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Treatment for NAS</a:t>
                      </a:r>
                    </a:p>
                  </a:txBody>
                  <a:tcPr marL="94298" marR="94298" marT="41910" marB="41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65%</a:t>
                      </a:r>
                    </a:p>
                  </a:txBody>
                  <a:tcPr marL="94298" marR="94298" marT="41910" marB="41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410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Treated with </a:t>
                      </a:r>
                      <a:r>
                        <a:rPr kumimoji="0" lang="en-US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&gt;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 medications</a:t>
                      </a:r>
                    </a:p>
                  </a:txBody>
                  <a:tcPr marL="94298" marR="94298" marT="41910" marB="41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24%</a:t>
                      </a:r>
                    </a:p>
                  </a:txBody>
                  <a:tcPr marL="94298" marR="94298" marT="41910" marB="419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parkle">
  <a:themeElements>
    <a:clrScheme name="1_Sparkle 1">
      <a:dk1>
        <a:srgbClr val="000000"/>
      </a:dk1>
      <a:lt1>
        <a:srgbClr val="DDDDDD"/>
      </a:lt1>
      <a:dk2>
        <a:srgbClr val="0000FF"/>
      </a:dk2>
      <a:lt2>
        <a:srgbClr val="00CCCC"/>
      </a:lt2>
      <a:accent1>
        <a:srgbClr val="B2B2B2"/>
      </a:accent1>
      <a:accent2>
        <a:srgbClr val="FF9933"/>
      </a:accent2>
      <a:accent3>
        <a:srgbClr val="AAAAFF"/>
      </a:accent3>
      <a:accent4>
        <a:srgbClr val="BDBDBD"/>
      </a:accent4>
      <a:accent5>
        <a:srgbClr val="D5D5D5"/>
      </a:accent5>
      <a:accent6>
        <a:srgbClr val="E78A2D"/>
      </a:accent6>
      <a:hlink>
        <a:srgbClr val="CC00CC"/>
      </a:hlink>
      <a:folHlink>
        <a:srgbClr val="9999FF"/>
      </a:folHlink>
    </a:clrScheme>
    <a:fontScheme name="1_Spark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parkle 1">
        <a:dk1>
          <a:srgbClr val="000000"/>
        </a:dk1>
        <a:lt1>
          <a:srgbClr val="DDDDDD"/>
        </a:lt1>
        <a:dk2>
          <a:srgbClr val="0000FF"/>
        </a:dk2>
        <a:lt2>
          <a:srgbClr val="00CCCC"/>
        </a:lt2>
        <a:accent1>
          <a:srgbClr val="B2B2B2"/>
        </a:accent1>
        <a:accent2>
          <a:srgbClr val="FF9933"/>
        </a:accent2>
        <a:accent3>
          <a:srgbClr val="AAAAFF"/>
        </a:accent3>
        <a:accent4>
          <a:srgbClr val="BDBDBD"/>
        </a:accent4>
        <a:accent5>
          <a:srgbClr val="D5D5D5"/>
        </a:accent5>
        <a:accent6>
          <a:srgbClr val="E78A2D"/>
        </a:accent6>
        <a:hlink>
          <a:srgbClr val="CC00CC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parkle 2">
        <a:dk1>
          <a:srgbClr val="000000"/>
        </a:dk1>
        <a:lt1>
          <a:srgbClr val="CCCCFF"/>
        </a:lt1>
        <a:dk2>
          <a:srgbClr val="003399"/>
        </a:dk2>
        <a:lt2>
          <a:srgbClr val="76E0E6"/>
        </a:lt2>
        <a:accent1>
          <a:srgbClr val="66CCFF"/>
        </a:accent1>
        <a:accent2>
          <a:srgbClr val="6666FF"/>
        </a:accent2>
        <a:accent3>
          <a:srgbClr val="E2E2FF"/>
        </a:accent3>
        <a:accent4>
          <a:srgbClr val="000000"/>
        </a:accent4>
        <a:accent5>
          <a:srgbClr val="B8E2FF"/>
        </a:accent5>
        <a:accent6>
          <a:srgbClr val="5C5CE7"/>
        </a:accent6>
        <a:hlink>
          <a:srgbClr val="00CCCC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parkl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Sparkle</Template>
  <TotalTime>6431</TotalTime>
  <Words>737</Words>
  <Application>Microsoft Office PowerPoint</Application>
  <PresentationFormat>35mm Slides</PresentationFormat>
  <Paragraphs>140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1_Sparkle</vt:lpstr>
      <vt:lpstr>“Association of OPRM1 and COMT Single Nucleotide Polymorphisms with Hospital Length of Hospital Stay and Treatment of Neonatal Abstinence Syndrome” </vt:lpstr>
      <vt:lpstr>Disclosures</vt:lpstr>
      <vt:lpstr>Neonatal Abstinence Syndrome</vt:lpstr>
      <vt:lpstr>Neonatal Abstinence Syndrome </vt:lpstr>
      <vt:lpstr>Neonatal Abstinence Syndrome</vt:lpstr>
      <vt:lpstr>Candidate Genes for NAS</vt:lpstr>
      <vt:lpstr>Objective</vt:lpstr>
      <vt:lpstr>Methods</vt:lpstr>
      <vt:lpstr>Results</vt:lpstr>
      <vt:lpstr>OPRM1 118A&gt;G Results </vt:lpstr>
      <vt:lpstr>COMT 158A&gt;G Results</vt:lpstr>
      <vt:lpstr>Conclusions</vt:lpstr>
      <vt:lpstr>Challenges in Neonatal Drug Development </vt:lpstr>
      <vt:lpstr>Future Directions</vt:lpstr>
      <vt:lpstr>Acknowledgements</vt:lpstr>
      <vt:lpstr>PowerPoint Presentation</vt:lpstr>
    </vt:vector>
  </TitlesOfParts>
  <Company>Winthrop University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Winthrop University Hospital</dc:creator>
  <cp:lastModifiedBy>Administrator</cp:lastModifiedBy>
  <cp:revision>304</cp:revision>
  <cp:lastPrinted>2002-06-18T13:46:42Z</cp:lastPrinted>
  <dcterms:created xsi:type="dcterms:W3CDTF">2000-08-14T15:42:04Z</dcterms:created>
  <dcterms:modified xsi:type="dcterms:W3CDTF">2013-04-30T13:20:10Z</dcterms:modified>
</cp:coreProperties>
</file>