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theme/theme12.xml" ContentType="application/vnd.openxmlformats-officedocument.theme+xml"/>
  <Override PartName="/ppt/slideLayouts/slideLayout16.xml" ContentType="application/vnd.openxmlformats-officedocument.presentationml.slideLayout+xml"/>
  <Override PartName="/ppt/theme/theme13.xml" ContentType="application/vnd.openxmlformats-officedocument.theme+xml"/>
  <Override PartName="/ppt/slideLayouts/slideLayout17.xml" ContentType="application/vnd.openxmlformats-officedocument.presentationml.slideLayout+xml"/>
  <Override PartName="/ppt/theme/theme14.xml" ContentType="application/vnd.openxmlformats-officedocument.theme+xml"/>
  <Override PartName="/ppt/slideLayouts/slideLayout18.xml" ContentType="application/vnd.openxmlformats-officedocument.presentationml.slideLayout+xml"/>
  <Override PartName="/ppt/theme/theme15.xml" ContentType="application/vnd.openxmlformats-officedocument.theme+xml"/>
  <Override PartName="/ppt/slideLayouts/slideLayout19.xml" ContentType="application/vnd.openxmlformats-officedocument.presentationml.slideLayout+xml"/>
  <Override PartName="/ppt/theme/theme16.xml" ContentType="application/vnd.openxmlformats-officedocument.theme+xml"/>
  <Override PartName="/ppt/slideLayouts/slideLayout20.xml" ContentType="application/vnd.openxmlformats-officedocument.presentationml.slideLayout+xml"/>
  <Override PartName="/ppt/theme/theme17.xml" ContentType="application/vnd.openxmlformats-officedocument.theme+xml"/>
  <Override PartName="/ppt/slideLayouts/slideLayout21.xml" ContentType="application/vnd.openxmlformats-officedocument.presentationml.slideLayout+xml"/>
  <Override PartName="/ppt/theme/theme18.xml" ContentType="application/vnd.openxmlformats-officedocument.theme+xml"/>
  <Override PartName="/ppt/slideLayouts/slideLayout22.xml" ContentType="application/vnd.openxmlformats-officedocument.presentationml.slideLayout+xml"/>
  <Override PartName="/ppt/theme/theme19.xml" ContentType="application/vnd.openxmlformats-officedocument.theme+xml"/>
  <Override PartName="/ppt/slideLayouts/slideLayout23.xml" ContentType="application/vnd.openxmlformats-officedocument.presentationml.slideLayout+xml"/>
  <Override PartName="/ppt/theme/theme20.xml" ContentType="application/vnd.openxmlformats-officedocument.theme+xml"/>
  <Override PartName="/ppt/slideLayouts/slideLayout24.xml" ContentType="application/vnd.openxmlformats-officedocument.presentationml.slideLayout+xml"/>
  <Override PartName="/ppt/theme/theme21.xml" ContentType="application/vnd.openxmlformats-officedocument.theme+xml"/>
  <Override PartName="/ppt/slideLayouts/slideLayout25.xml" ContentType="application/vnd.openxmlformats-officedocument.presentationml.slideLayout+xml"/>
  <Override PartName="/ppt/theme/theme22.xml" ContentType="application/vnd.openxmlformats-officedocument.theme+xml"/>
  <Override PartName="/ppt/slideLayouts/slideLayout26.xml" ContentType="application/vnd.openxmlformats-officedocument.presentationml.slideLayout+xml"/>
  <Override PartName="/ppt/theme/theme23.xml" ContentType="application/vnd.openxmlformats-officedocument.theme+xml"/>
  <Override PartName="/ppt/slideLayouts/slideLayout27.xml" ContentType="application/vnd.openxmlformats-officedocument.presentationml.slideLayout+xml"/>
  <Override PartName="/ppt/theme/theme24.xml" ContentType="application/vnd.openxmlformats-officedocument.theme+xml"/>
  <Override PartName="/ppt/slideLayouts/slideLayout28.xml" ContentType="application/vnd.openxmlformats-officedocument.presentationml.slideLayout+xml"/>
  <Override PartName="/ppt/theme/theme25.xml" ContentType="application/vnd.openxmlformats-officedocument.theme+xml"/>
  <Override PartName="/ppt/slideLayouts/slideLayout29.xml" ContentType="application/vnd.openxmlformats-officedocument.presentationml.slideLayout+xml"/>
  <Override PartName="/ppt/theme/theme26.xml" ContentType="application/vnd.openxmlformats-officedocument.theme+xml"/>
  <Override PartName="/ppt/slideLayouts/slideLayout30.xml" ContentType="application/vnd.openxmlformats-officedocument.presentationml.slideLayout+xml"/>
  <Override PartName="/ppt/theme/theme27.xml" ContentType="application/vnd.openxmlformats-officedocument.theme+xml"/>
  <Override PartName="/ppt/slideLayouts/slideLayout31.xml" ContentType="application/vnd.openxmlformats-officedocument.presentationml.slideLayout+xml"/>
  <Override PartName="/ppt/theme/theme28.xml" ContentType="application/vnd.openxmlformats-officedocument.theme+xml"/>
  <Override PartName="/ppt/slideLayouts/slideLayout32.xml" ContentType="application/vnd.openxmlformats-officedocument.presentationml.slideLayout+xml"/>
  <Override PartName="/ppt/theme/theme29.xml" ContentType="application/vnd.openxmlformats-officedocument.theme+xml"/>
  <Override PartName="/ppt/slideLayouts/slideLayout33.xml" ContentType="application/vnd.openxmlformats-officedocument.presentationml.slideLayout+xml"/>
  <Override PartName="/ppt/theme/theme30.xml" ContentType="application/vnd.openxmlformats-officedocument.theme+xml"/>
  <Override PartName="/ppt/slideLayouts/slideLayout34.xml" ContentType="application/vnd.openxmlformats-officedocument.presentationml.slideLayout+xml"/>
  <Override PartName="/ppt/theme/theme31.xml" ContentType="application/vnd.openxmlformats-officedocument.theme+xml"/>
  <Override PartName="/ppt/slideLayouts/slideLayout35.xml" ContentType="application/vnd.openxmlformats-officedocument.presentationml.slideLayout+xml"/>
  <Override PartName="/ppt/theme/theme32.xml" ContentType="application/vnd.openxmlformats-officedocument.theme+xml"/>
  <Override PartName="/ppt/slideLayouts/slideLayout36.xml" ContentType="application/vnd.openxmlformats-officedocument.presentationml.slideLayout+xml"/>
  <Override PartName="/ppt/theme/theme33.xml" ContentType="application/vnd.openxmlformats-officedocument.theme+xml"/>
  <Override PartName="/ppt/slideLayouts/slideLayout37.xml" ContentType="application/vnd.openxmlformats-officedocument.presentationml.slideLayout+xml"/>
  <Override PartName="/ppt/theme/theme34.xml" ContentType="application/vnd.openxmlformats-officedocument.theme+xml"/>
  <Override PartName="/ppt/slideLayouts/slideLayout38.xml" ContentType="application/vnd.openxmlformats-officedocument.presentationml.slideLayout+xml"/>
  <Override PartName="/ppt/theme/theme3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9.xml" ContentType="application/vnd.openxmlformats-officedocument.theme+xml"/>
  <Override PartName="/ppt/slideLayouts/slideLayout47.xml" ContentType="application/vnd.openxmlformats-officedocument.presentationml.slideLayout+xml"/>
  <Override PartName="/ppt/theme/theme40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1.xml" ContentType="application/vnd.openxmlformats-officedocument.theme+xml"/>
  <Override PartName="/ppt/slideLayouts/slideLayout50.xml" ContentType="application/vnd.openxmlformats-officedocument.presentationml.slideLayout+xml"/>
  <Override PartName="/ppt/theme/theme42.xml" ContentType="application/vnd.openxmlformats-officedocument.theme+xml"/>
  <Override PartName="/ppt/slideLayouts/slideLayout51.xml" ContentType="application/vnd.openxmlformats-officedocument.presentationml.slideLayout+xml"/>
  <Override PartName="/ppt/theme/theme43.xml" ContentType="application/vnd.openxmlformats-officedocument.theme+xml"/>
  <Override PartName="/ppt/slideLayouts/slideLayout52.xml" ContentType="application/vnd.openxmlformats-officedocument.presentationml.slideLayout+xml"/>
  <Override PartName="/ppt/theme/theme44.xml" ContentType="application/vnd.openxmlformats-officedocument.theme+xml"/>
  <Override PartName="/ppt/slideLayouts/slideLayout53.xml" ContentType="application/vnd.openxmlformats-officedocument.presentationml.slideLayout+xml"/>
  <Override PartName="/ppt/theme/theme45.xml" ContentType="application/vnd.openxmlformats-officedocument.theme+xml"/>
  <Override PartName="/ppt/slideLayouts/slideLayout54.xml" ContentType="application/vnd.openxmlformats-officedocument.presentationml.slideLayout+xml"/>
  <Override PartName="/ppt/theme/theme46.xml" ContentType="application/vnd.openxmlformats-officedocument.theme+xml"/>
  <Override PartName="/ppt/slideLayouts/slideLayout55.xml" ContentType="application/vnd.openxmlformats-officedocument.presentationml.slideLayout+xml"/>
  <Override PartName="/ppt/theme/theme47.xml" ContentType="application/vnd.openxmlformats-officedocument.theme+xml"/>
  <Override PartName="/ppt/slideLayouts/slideLayout56.xml" ContentType="application/vnd.openxmlformats-officedocument.presentationml.slideLayout+xml"/>
  <Override PartName="/ppt/theme/theme48.xml" ContentType="application/vnd.openxmlformats-officedocument.theme+xml"/>
  <Override PartName="/ppt/slideLayouts/slideLayout57.xml" ContentType="application/vnd.openxmlformats-officedocument.presentationml.slideLayout+xml"/>
  <Override PartName="/ppt/theme/theme49.xml" ContentType="application/vnd.openxmlformats-officedocument.theme+xml"/>
  <Override PartName="/ppt/slideLayouts/slideLayout58.xml" ContentType="application/vnd.openxmlformats-officedocument.presentationml.slideLayout+xml"/>
  <Override PartName="/ppt/theme/theme50.xml" ContentType="application/vnd.openxmlformats-officedocument.theme+xml"/>
  <Override PartName="/ppt/theme/theme5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7" r:id="rId3"/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1" r:id="rId10"/>
    <p:sldMasterId id="2147483683" r:id="rId11"/>
    <p:sldMasterId id="2147483685" r:id="rId12"/>
    <p:sldMasterId id="2147483687" r:id="rId13"/>
    <p:sldMasterId id="2147483689" r:id="rId14"/>
    <p:sldMasterId id="2147483691" r:id="rId15"/>
    <p:sldMasterId id="2147483693" r:id="rId16"/>
    <p:sldMasterId id="2147483695" r:id="rId17"/>
    <p:sldMasterId id="2147483697" r:id="rId18"/>
    <p:sldMasterId id="2147483699" r:id="rId19"/>
    <p:sldMasterId id="2147483701" r:id="rId20"/>
    <p:sldMasterId id="2147483703" r:id="rId21"/>
    <p:sldMasterId id="2147483705" r:id="rId22"/>
    <p:sldMasterId id="2147483707" r:id="rId23"/>
    <p:sldMasterId id="2147483709" r:id="rId24"/>
    <p:sldMasterId id="2147483711" r:id="rId25"/>
    <p:sldMasterId id="2147483713" r:id="rId26"/>
    <p:sldMasterId id="2147483715" r:id="rId27"/>
    <p:sldMasterId id="2147483717" r:id="rId28"/>
    <p:sldMasterId id="2147483719" r:id="rId29"/>
    <p:sldMasterId id="2147483721" r:id="rId30"/>
    <p:sldMasterId id="2147483723" r:id="rId31"/>
    <p:sldMasterId id="2147483725" r:id="rId32"/>
    <p:sldMasterId id="2147483727" r:id="rId33"/>
    <p:sldMasterId id="2147483729" r:id="rId34"/>
    <p:sldMasterId id="2147483731" r:id="rId35"/>
    <p:sldMasterId id="2147483733" r:id="rId36"/>
    <p:sldMasterId id="2147483736" r:id="rId37"/>
    <p:sldMasterId id="2147483738" r:id="rId38"/>
    <p:sldMasterId id="2147483742" r:id="rId39"/>
    <p:sldMasterId id="2147483745" r:id="rId40"/>
    <p:sldMasterId id="2147483747" r:id="rId41"/>
    <p:sldMasterId id="2147483750" r:id="rId42"/>
    <p:sldMasterId id="2147483752" r:id="rId43"/>
    <p:sldMasterId id="2147483754" r:id="rId44"/>
    <p:sldMasterId id="2147483756" r:id="rId45"/>
    <p:sldMasterId id="2147483758" r:id="rId46"/>
    <p:sldMasterId id="2147483760" r:id="rId47"/>
    <p:sldMasterId id="2147483762" r:id="rId48"/>
    <p:sldMasterId id="2147483764" r:id="rId49"/>
    <p:sldMasterId id="2147483766" r:id="rId50"/>
  </p:sldMasterIdLst>
  <p:notesMasterIdLst>
    <p:notesMasterId r:id="rId122"/>
  </p:notesMasterIdLst>
  <p:sldIdLst>
    <p:sldId id="258" r:id="rId51"/>
    <p:sldId id="259" r:id="rId52"/>
    <p:sldId id="260" r:id="rId53"/>
    <p:sldId id="261" r:id="rId54"/>
    <p:sldId id="262" r:id="rId55"/>
    <p:sldId id="263" r:id="rId56"/>
    <p:sldId id="264" r:id="rId57"/>
    <p:sldId id="265" r:id="rId58"/>
    <p:sldId id="266" r:id="rId59"/>
    <p:sldId id="267" r:id="rId60"/>
    <p:sldId id="268" r:id="rId61"/>
    <p:sldId id="269" r:id="rId62"/>
    <p:sldId id="270" r:id="rId63"/>
    <p:sldId id="271" r:id="rId64"/>
    <p:sldId id="272" r:id="rId65"/>
    <p:sldId id="273" r:id="rId66"/>
    <p:sldId id="274" r:id="rId67"/>
    <p:sldId id="275" r:id="rId68"/>
    <p:sldId id="276" r:id="rId69"/>
    <p:sldId id="277" r:id="rId70"/>
    <p:sldId id="278" r:id="rId71"/>
    <p:sldId id="279" r:id="rId72"/>
    <p:sldId id="280" r:id="rId73"/>
    <p:sldId id="281" r:id="rId74"/>
    <p:sldId id="282" r:id="rId75"/>
    <p:sldId id="283" r:id="rId76"/>
    <p:sldId id="284" r:id="rId77"/>
    <p:sldId id="285" r:id="rId78"/>
    <p:sldId id="286" r:id="rId79"/>
    <p:sldId id="287" r:id="rId80"/>
    <p:sldId id="288" r:id="rId81"/>
    <p:sldId id="289" r:id="rId82"/>
    <p:sldId id="290" r:id="rId83"/>
    <p:sldId id="291" r:id="rId84"/>
    <p:sldId id="292" r:id="rId85"/>
    <p:sldId id="293" r:id="rId86"/>
    <p:sldId id="294" r:id="rId87"/>
    <p:sldId id="295" r:id="rId88"/>
    <p:sldId id="296" r:id="rId89"/>
    <p:sldId id="297" r:id="rId90"/>
    <p:sldId id="298" r:id="rId91"/>
    <p:sldId id="299" r:id="rId92"/>
    <p:sldId id="300" r:id="rId93"/>
    <p:sldId id="301" r:id="rId94"/>
    <p:sldId id="302" r:id="rId95"/>
    <p:sldId id="303" r:id="rId96"/>
    <p:sldId id="304" r:id="rId97"/>
    <p:sldId id="305" r:id="rId98"/>
    <p:sldId id="306" r:id="rId99"/>
    <p:sldId id="307" r:id="rId100"/>
    <p:sldId id="308" r:id="rId101"/>
    <p:sldId id="309" r:id="rId102"/>
    <p:sldId id="310" r:id="rId103"/>
    <p:sldId id="311" r:id="rId104"/>
    <p:sldId id="312" r:id="rId105"/>
    <p:sldId id="313" r:id="rId106"/>
    <p:sldId id="314" r:id="rId107"/>
    <p:sldId id="315" r:id="rId108"/>
    <p:sldId id="316" r:id="rId109"/>
    <p:sldId id="317" r:id="rId110"/>
    <p:sldId id="318" r:id="rId111"/>
    <p:sldId id="319" r:id="rId112"/>
    <p:sldId id="320" r:id="rId113"/>
    <p:sldId id="321" r:id="rId114"/>
    <p:sldId id="322" r:id="rId115"/>
    <p:sldId id="323" r:id="rId116"/>
    <p:sldId id="324" r:id="rId117"/>
    <p:sldId id="325" r:id="rId118"/>
    <p:sldId id="326" r:id="rId119"/>
    <p:sldId id="327" r:id="rId120"/>
    <p:sldId id="328" r:id="rId1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1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67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3.xml"/><Relationship Id="rId68" Type="http://schemas.openxmlformats.org/officeDocument/2006/relationships/slide" Target="slides/slide18.xml"/><Relationship Id="rId84" Type="http://schemas.openxmlformats.org/officeDocument/2006/relationships/slide" Target="slides/slide34.xml"/><Relationship Id="rId89" Type="http://schemas.openxmlformats.org/officeDocument/2006/relationships/slide" Target="slides/slide39.xml"/><Relationship Id="rId112" Type="http://schemas.openxmlformats.org/officeDocument/2006/relationships/slide" Target="slides/slide62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5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3.xml"/><Relationship Id="rId58" Type="http://schemas.openxmlformats.org/officeDocument/2006/relationships/slide" Target="slides/slide8.xml"/><Relationship Id="rId74" Type="http://schemas.openxmlformats.org/officeDocument/2006/relationships/slide" Target="slides/slide24.xml"/><Relationship Id="rId79" Type="http://schemas.openxmlformats.org/officeDocument/2006/relationships/slide" Target="slides/slide29.xml"/><Relationship Id="rId102" Type="http://schemas.openxmlformats.org/officeDocument/2006/relationships/slide" Target="slides/slide52.xml"/><Relationship Id="rId12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11.xml"/><Relationship Id="rId82" Type="http://schemas.openxmlformats.org/officeDocument/2006/relationships/slide" Target="slides/slide32.xml"/><Relationship Id="rId90" Type="http://schemas.openxmlformats.org/officeDocument/2006/relationships/slide" Target="slides/slide40.xml"/><Relationship Id="rId95" Type="http://schemas.openxmlformats.org/officeDocument/2006/relationships/slide" Target="slides/slide4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6.xml"/><Relationship Id="rId64" Type="http://schemas.openxmlformats.org/officeDocument/2006/relationships/slide" Target="slides/slide14.xml"/><Relationship Id="rId69" Type="http://schemas.openxmlformats.org/officeDocument/2006/relationships/slide" Target="slides/slide19.xml"/><Relationship Id="rId77" Type="http://schemas.openxmlformats.org/officeDocument/2006/relationships/slide" Target="slides/slide27.xml"/><Relationship Id="rId100" Type="http://schemas.openxmlformats.org/officeDocument/2006/relationships/slide" Target="slides/slide50.xml"/><Relationship Id="rId105" Type="http://schemas.openxmlformats.org/officeDocument/2006/relationships/slide" Target="slides/slide55.xml"/><Relationship Id="rId113" Type="http://schemas.openxmlformats.org/officeDocument/2006/relationships/slide" Target="slides/slide63.xml"/><Relationship Id="rId118" Type="http://schemas.openxmlformats.org/officeDocument/2006/relationships/slide" Target="slides/slide68.xml"/><Relationship Id="rId12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.xml"/><Relationship Id="rId72" Type="http://schemas.openxmlformats.org/officeDocument/2006/relationships/slide" Target="slides/slide22.xml"/><Relationship Id="rId80" Type="http://schemas.openxmlformats.org/officeDocument/2006/relationships/slide" Target="slides/slide30.xml"/><Relationship Id="rId85" Type="http://schemas.openxmlformats.org/officeDocument/2006/relationships/slide" Target="slides/slide35.xml"/><Relationship Id="rId93" Type="http://schemas.openxmlformats.org/officeDocument/2006/relationships/slide" Target="slides/slide43.xml"/><Relationship Id="rId98" Type="http://schemas.openxmlformats.org/officeDocument/2006/relationships/slide" Target="slides/slide48.xml"/><Relationship Id="rId121" Type="http://schemas.openxmlformats.org/officeDocument/2006/relationships/slide" Target="slides/slide7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9.xml"/><Relationship Id="rId67" Type="http://schemas.openxmlformats.org/officeDocument/2006/relationships/slide" Target="slides/slide17.xml"/><Relationship Id="rId103" Type="http://schemas.openxmlformats.org/officeDocument/2006/relationships/slide" Target="slides/slide53.xml"/><Relationship Id="rId108" Type="http://schemas.openxmlformats.org/officeDocument/2006/relationships/slide" Target="slides/slide58.xml"/><Relationship Id="rId116" Type="http://schemas.openxmlformats.org/officeDocument/2006/relationships/slide" Target="slides/slide66.xml"/><Relationship Id="rId124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4.xml"/><Relationship Id="rId62" Type="http://schemas.openxmlformats.org/officeDocument/2006/relationships/slide" Target="slides/slide12.xml"/><Relationship Id="rId70" Type="http://schemas.openxmlformats.org/officeDocument/2006/relationships/slide" Target="slides/slide20.xml"/><Relationship Id="rId75" Type="http://schemas.openxmlformats.org/officeDocument/2006/relationships/slide" Target="slides/slide25.xml"/><Relationship Id="rId83" Type="http://schemas.openxmlformats.org/officeDocument/2006/relationships/slide" Target="slides/slide33.xml"/><Relationship Id="rId88" Type="http://schemas.openxmlformats.org/officeDocument/2006/relationships/slide" Target="slides/slide38.xml"/><Relationship Id="rId91" Type="http://schemas.openxmlformats.org/officeDocument/2006/relationships/slide" Target="slides/slide41.xml"/><Relationship Id="rId96" Type="http://schemas.openxmlformats.org/officeDocument/2006/relationships/slide" Target="slides/slide46.xml"/><Relationship Id="rId111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7.xml"/><Relationship Id="rId106" Type="http://schemas.openxmlformats.org/officeDocument/2006/relationships/slide" Target="slides/slide56.xml"/><Relationship Id="rId114" Type="http://schemas.openxmlformats.org/officeDocument/2006/relationships/slide" Target="slides/slide64.xml"/><Relationship Id="rId119" Type="http://schemas.openxmlformats.org/officeDocument/2006/relationships/slide" Target="slides/slide69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2.xml"/><Relationship Id="rId60" Type="http://schemas.openxmlformats.org/officeDocument/2006/relationships/slide" Target="slides/slide10.xml"/><Relationship Id="rId65" Type="http://schemas.openxmlformats.org/officeDocument/2006/relationships/slide" Target="slides/slide15.xml"/><Relationship Id="rId73" Type="http://schemas.openxmlformats.org/officeDocument/2006/relationships/slide" Target="slides/slide23.xml"/><Relationship Id="rId78" Type="http://schemas.openxmlformats.org/officeDocument/2006/relationships/slide" Target="slides/slide28.xml"/><Relationship Id="rId81" Type="http://schemas.openxmlformats.org/officeDocument/2006/relationships/slide" Target="slides/slide31.xml"/><Relationship Id="rId86" Type="http://schemas.openxmlformats.org/officeDocument/2006/relationships/slide" Target="slides/slide36.xml"/><Relationship Id="rId94" Type="http://schemas.openxmlformats.org/officeDocument/2006/relationships/slide" Target="slides/slide44.xml"/><Relationship Id="rId99" Type="http://schemas.openxmlformats.org/officeDocument/2006/relationships/slide" Target="slides/slide49.xml"/><Relationship Id="rId101" Type="http://schemas.openxmlformats.org/officeDocument/2006/relationships/slide" Target="slides/slide51.xml"/><Relationship Id="rId12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5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5.xml"/><Relationship Id="rId76" Type="http://schemas.openxmlformats.org/officeDocument/2006/relationships/slide" Target="slides/slide26.xml"/><Relationship Id="rId97" Type="http://schemas.openxmlformats.org/officeDocument/2006/relationships/slide" Target="slides/slide47.xml"/><Relationship Id="rId104" Type="http://schemas.openxmlformats.org/officeDocument/2006/relationships/slide" Target="slides/slide54.xml"/><Relationship Id="rId120" Type="http://schemas.openxmlformats.org/officeDocument/2006/relationships/slide" Target="slides/slide70.xml"/><Relationship Id="rId12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1.xml"/><Relationship Id="rId92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6.xml"/><Relationship Id="rId87" Type="http://schemas.openxmlformats.org/officeDocument/2006/relationships/slide" Target="slides/slide37.xml"/><Relationship Id="rId110" Type="http://schemas.openxmlformats.org/officeDocument/2006/relationships/slide" Target="slides/slide60.xml"/><Relationship Id="rId115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1F89C-C3C1-4AFC-B21B-A21BCDD457CA}" type="datetimeFigureOut">
              <a:rPr lang="en-US" smtClean="0"/>
              <a:t>7/22/2012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CF78E-7379-4141-8F1C-753A1831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1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b="0" dirty="0">
              <a:solidFill>
                <a:srgbClr val="00010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4C93AE-9841-4522-B74B-9488FBC6C738}" type="slidenum">
              <a:rPr lang="en-US" sz="1200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To put this study in perspective it is important to remind everyone that cervical cancer is the 3</a:t>
            </a:r>
            <a:r>
              <a:rPr lang="en-US" baseline="30000" smtClean="0"/>
              <a:t>rd</a:t>
            </a:r>
            <a:r>
              <a:rPr lang="en-US" smtClean="0"/>
              <a:t>………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266B03-E26A-42C6-B15C-BF7E650FD682}" type="slidenum">
              <a:rPr lang="en-US" sz="1200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D403593-D3AA-4B50-BFFF-70FFCD20F7D0}" type="slidenum">
              <a:rPr lang="en-US" sz="1200" smtClean="0">
                <a:solidFill>
                  <a:srgbClr val="000000"/>
                </a:solidFill>
              </a:rPr>
              <a:pPr eaLnBrk="1" hangingPunct="1"/>
              <a:t>20</a:t>
            </a:fld>
            <a:endParaRPr 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814EF18-5EF6-4098-95DD-CD8D344AA139}" type="slidenum">
              <a:rPr lang="en-US" sz="1200" smtClean="0">
                <a:solidFill>
                  <a:srgbClr val="000000"/>
                </a:solidFill>
              </a:rPr>
              <a:pPr eaLnBrk="1" hangingPunct="1"/>
              <a:t>26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B93B2F-27C1-413E-9FF8-683FDF59ED7C}" type="slidenum">
              <a:rPr lang="en-US" sz="1200" smtClean="0">
                <a:solidFill>
                  <a:srgbClr val="000000"/>
                </a:solidFill>
              </a:rPr>
              <a:pPr eaLnBrk="1" hangingPunct="1"/>
              <a:t>27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3E2AF-38E1-473C-A424-140065CD1108}" type="slidenum">
              <a:rPr lang="en-US" sz="1200" smtClean="0">
                <a:solidFill>
                  <a:srgbClr val="000000"/>
                </a:solidFill>
              </a:rPr>
              <a:pPr eaLnBrk="1" hangingPunct="1"/>
              <a:t>37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BA3A0D-EF04-4BF3-BB26-C08FCC0B78D2}" type="slidenum">
              <a:rPr lang="en-US" sz="1200" smtClean="0">
                <a:solidFill>
                  <a:srgbClr val="000000"/>
                </a:solidFill>
              </a:rPr>
              <a:pPr eaLnBrk="1" hangingPunct="1"/>
              <a:t>39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3FA2BA-3BFD-4AE3-A9FB-FC10D61F2822}" type="slidenum">
              <a:rPr lang="en-US" sz="1200" smtClean="0">
                <a:solidFill>
                  <a:srgbClr val="000000"/>
                </a:solidFill>
              </a:rPr>
              <a:pPr eaLnBrk="1" hangingPunct="1"/>
              <a:t>40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B491D50-4AF9-4694-A146-679FA1229B09}" type="slidenum">
              <a:rPr lang="en-US" sz="1200" smtClean="0">
                <a:solidFill>
                  <a:srgbClr val="000000"/>
                </a:solidFill>
              </a:rPr>
              <a:pPr eaLnBrk="1" hangingPunct="1"/>
              <a:t>41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C688EF-03CB-4283-A71A-C08C7F430E33}" type="slidenum">
              <a:rPr lang="en-US" sz="1200" smtClean="0">
                <a:solidFill>
                  <a:srgbClr val="000000"/>
                </a:solidFill>
              </a:rPr>
              <a:pPr eaLnBrk="1" hangingPunct="1"/>
              <a:t>42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48C3B2-0D02-4109-A360-BC268B4EA272}" type="slidenum">
              <a:rPr lang="en-US" sz="1200" smtClean="0">
                <a:solidFill>
                  <a:srgbClr val="000000"/>
                </a:solidFill>
              </a:rPr>
              <a:pPr eaLnBrk="1" hangingPunct="1"/>
              <a:t>43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62113" y="685800"/>
            <a:ext cx="10193338" cy="7645400"/>
          </a:xfrm>
          <a:solidFill>
            <a:srgbClr val="FFFFFF"/>
          </a:solidFill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757" y="4367727"/>
            <a:ext cx="5026486" cy="4062094"/>
          </a:xfrm>
          <a:prstGeom prst="rect">
            <a:avLst/>
          </a:prstGeom>
          <a:ln/>
          <a:effectLst>
            <a:outerShdw dist="215526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2" tIns="46436" rIns="92872" bIns="46436"/>
          <a:lstStyle/>
          <a:p>
            <a:pPr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30914" indent="-281121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24483" indent="-224897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74277" indent="-224897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24070" indent="-224897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73863" indent="-2248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23657" indent="-2248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73450" indent="-2248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23244" indent="-2248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042816-6113-46C0-99E8-F1F60A4E30D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31950" y="636588"/>
            <a:ext cx="10123488" cy="759301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644" y="4342777"/>
            <a:ext cx="5486713" cy="4115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58813"/>
            <a:ext cx="4384675" cy="3287712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58" tIns="45679" rIns="91358" bIns="45679"/>
          <a:lstStyle/>
          <a:p>
            <a:pPr defTabSz="908957">
              <a:spcBef>
                <a:spcPct val="0"/>
              </a:spcBef>
            </a:pPr>
            <a:endParaRPr lang="en-US" sz="240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631950" y="636588"/>
            <a:ext cx="10123488" cy="7593012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644" y="4342777"/>
            <a:ext cx="5486713" cy="4115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8563" y="727075"/>
            <a:ext cx="4460875" cy="3346450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/>
          <a:lstStyle/>
          <a:p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631950" y="636588"/>
            <a:ext cx="10123488" cy="7593012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644" y="4342777"/>
            <a:ext cx="5486713" cy="4115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Malignancies The ANRS C04</a:t>
            </a:r>
          </a:p>
          <a:p>
            <a:endParaRPr lang="en-US" smtClean="0">
              <a:ea typeface="MS PGothic" pitchFamily="34" charset="-128"/>
            </a:endParaRPr>
          </a:p>
          <a:p>
            <a:r>
              <a:rPr lang="en-US" smtClean="0">
                <a:ea typeface="MS PGothic" pitchFamily="34" charset="-128"/>
              </a:rPr>
              <a:t>ATHENA dec nonADD</a:t>
            </a:r>
          </a:p>
          <a:p>
            <a:r>
              <a:rPr lang="en-US" smtClean="0">
                <a:ea typeface="MS PGothic" pitchFamily="34" charset="-128"/>
              </a:rPr>
              <a:t>AIDS or death COHERE, CAUSAL </a:t>
            </a:r>
          </a:p>
          <a:p>
            <a:endParaRPr lang="en-US" smtClean="0">
              <a:ea typeface="MS PGothic" pitchFamily="34" charset="-128"/>
            </a:endParaRPr>
          </a:p>
          <a:p>
            <a:r>
              <a:rPr lang="en-US" smtClean="0">
                <a:ea typeface="MS PGothic" pitchFamily="34" charset="-128"/>
              </a:rPr>
              <a:t>Centers for AIDS Research Network of Integrated Clinical Systems (CNICS) cohort found that total</a:t>
            </a:r>
          </a:p>
          <a:p>
            <a:r>
              <a:rPr lang="en-US" smtClean="0">
                <a:ea typeface="MS PGothic" pitchFamily="34" charset="-128"/>
              </a:rPr>
              <a:t>cumulative exposure to replicating virus over time is independently associated with mortality. Using viremia</a:t>
            </a:r>
          </a:p>
          <a:p>
            <a:r>
              <a:rPr lang="en-US" smtClean="0">
                <a:ea typeface="MS PGothic" pitchFamily="34" charset="-128"/>
              </a:rPr>
              <a:t>copy-years, the HR for mortality was 1.81 per log 10 copy-year/mL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631950" y="636588"/>
            <a:ext cx="10123488" cy="7593012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644" y="4342777"/>
            <a:ext cx="5486713" cy="4115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631950" y="636588"/>
            <a:ext cx="10123488" cy="7593012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644" y="4342777"/>
            <a:ext cx="5486713" cy="4115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/>
          <a:lstStyle/>
          <a:p>
            <a:r>
              <a:rPr lang="en-US" smtClean="0">
                <a:ea typeface="MS PGothic" pitchFamily="34" charset="-128"/>
              </a:rPr>
              <a:t>We screened 10, 838 infected people to enroll 1763 couples.  Note that the couples were equally distributed in groups.  50% of the infected participants were men (WE NEED TO DELETE SOME DETAIL!!) 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30914" indent="-281121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24483" indent="-224897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74277" indent="-224897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24070" indent="-224897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73863" indent="-2248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23657" indent="-2248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373450" indent="-2248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23244" indent="-22489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0C067F-907D-44F0-947D-A75B5044486F}" type="slidenum">
              <a:rPr lang="en-US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58813"/>
            <a:ext cx="4384675" cy="3287712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58" tIns="45679" rIns="91358" bIns="45679"/>
          <a:lstStyle/>
          <a:p>
            <a:pPr defTabSz="908957">
              <a:spcBef>
                <a:spcPct val="0"/>
              </a:spcBef>
            </a:pPr>
            <a:endParaRPr lang="en-US" sz="240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58813"/>
            <a:ext cx="4384675" cy="3287712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58" tIns="45679" rIns="91358" bIns="45679"/>
          <a:lstStyle/>
          <a:p>
            <a:pPr defTabSz="908957">
              <a:spcBef>
                <a:spcPct val="0"/>
              </a:spcBef>
            </a:pPr>
            <a:endParaRPr lang="en-US" sz="240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58813"/>
            <a:ext cx="4384675" cy="3287712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58" tIns="45679" rIns="91358" bIns="45679"/>
          <a:lstStyle/>
          <a:p>
            <a:pPr defTabSz="908957">
              <a:spcBef>
                <a:spcPct val="0"/>
              </a:spcBef>
            </a:pPr>
            <a:endParaRPr lang="en-US" sz="240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58813"/>
            <a:ext cx="4384675" cy="3287712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58" tIns="45679" rIns="91358" bIns="45679"/>
          <a:lstStyle/>
          <a:p>
            <a:pPr defTabSz="908957">
              <a:spcBef>
                <a:spcPct val="0"/>
              </a:spcBef>
            </a:pPr>
            <a:endParaRPr lang="en-US" sz="240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276" y="659603"/>
            <a:ext cx="4949782" cy="32871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2777"/>
            <a:ext cx="5029618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58" tIns="45679" rIns="91358" bIns="45679"/>
          <a:lstStyle/>
          <a:p>
            <a:pPr defTabSz="908957">
              <a:spcBef>
                <a:spcPct val="0"/>
              </a:spcBef>
            </a:pPr>
            <a:endParaRPr lang="en-US" sz="240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99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69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492125" y="566738"/>
            <a:ext cx="82184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492125" y="3063875"/>
            <a:ext cx="82184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492125" y="6383338"/>
            <a:ext cx="82184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791200" y="6627885"/>
            <a:ext cx="28956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000000"/>
                </a:solidFill>
              </a:rPr>
              <a:t>jamanetwork.com</a:t>
            </a:r>
          </a:p>
        </p:txBody>
      </p:sp>
      <p:pic>
        <p:nvPicPr>
          <p:cNvPr id="8" name="Picture 15" descr="120px_jn_sig_pms18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5795966"/>
            <a:ext cx="20780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2125" y="1254132"/>
            <a:ext cx="7772400" cy="566739"/>
          </a:xfrm>
        </p:spPr>
        <p:txBody>
          <a:bodyPr wrap="square"/>
          <a:lstStyle>
            <a:lvl1pPr>
              <a:defRPr sz="4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2198" y="1895547"/>
            <a:ext cx="7789863" cy="720725"/>
          </a:xfrm>
        </p:spPr>
        <p:txBody>
          <a:bodyPr/>
          <a:lstStyle>
            <a:lvl1pPr marL="0" indent="0">
              <a:buFontTx/>
              <a:buNone/>
              <a:defRPr sz="4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restrictions may apply.</a:t>
            </a:r>
          </a:p>
        </p:txBody>
      </p:sp>
    </p:spTree>
    <p:extLst>
      <p:ext uri="{BB962C8B-B14F-4D97-AF65-F5344CB8AC3E}">
        <p14:creationId xmlns:p14="http://schemas.microsoft.com/office/powerpoint/2010/main" val="375809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71FE-0B43-46F3-8D1F-DE910AA83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71FE-0B43-46F3-8D1F-DE910AA83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71FE-0B43-46F3-8D1F-DE910AA83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71FE-0B43-46F3-8D1F-DE910AA83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71FE-0B43-46F3-8D1F-DE910AA83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58C7B-3C5B-44E0-A1C1-5189979DAC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08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71FE-0B43-46F3-8D1F-DE910AA83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58C7B-3C5B-44E0-A1C1-5189979DAC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08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71FE-0B43-46F3-8D1F-DE910AA83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71FE-0B43-46F3-8D1F-DE910AA83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18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 of Presentation—Arial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Name—Arial,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Presenter—Arial,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0" y="6272802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71FE-0B43-46F3-8D1F-DE910AA83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71FE-0B43-46F3-8D1F-DE910AA83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71FE-0B43-46F3-8D1F-DE910AA83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71FE-0B43-46F3-8D1F-DE910AA83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71FE-0B43-46F3-8D1F-DE910AA83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71FE-0B43-46F3-8D1F-DE910AA83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71FE-0B43-46F3-8D1F-DE910AA83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71FE-0B43-46F3-8D1F-DE910AA83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71FE-0B43-46F3-8D1F-DE910AA83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58C7B-3C5B-44E0-A1C1-5189979DAC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0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47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5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71FE-0B43-46F3-8D1F-DE910AA83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DAF6B-348D-4B02-8C8D-3C98F75F2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30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71FE-0B43-46F3-8D1F-DE910AA83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71FE-0B43-46F3-8D1F-DE910AA83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71FE-0B43-46F3-8D1F-DE910AA83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71FE-0B43-46F3-8D1F-DE910AA83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71FE-0B43-46F3-8D1F-DE910AA83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4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71FE-0B43-46F3-8D1F-DE910AA83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4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492125" y="566738"/>
            <a:ext cx="82184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492125" y="3063875"/>
            <a:ext cx="82184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492125" y="6383338"/>
            <a:ext cx="82184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791200" y="6627885"/>
            <a:ext cx="28956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000000"/>
                </a:solidFill>
              </a:rPr>
              <a:t>jamanetwork.com</a:t>
            </a:r>
          </a:p>
        </p:txBody>
      </p:sp>
      <p:pic>
        <p:nvPicPr>
          <p:cNvPr id="8" name="Picture 15" descr="120px_jn_sig_pms18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5795966"/>
            <a:ext cx="20780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2125" y="1254132"/>
            <a:ext cx="7772400" cy="566739"/>
          </a:xfrm>
        </p:spPr>
        <p:txBody>
          <a:bodyPr wrap="square"/>
          <a:lstStyle>
            <a:lvl1pPr>
              <a:defRPr sz="4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2198" y="1895547"/>
            <a:ext cx="7789863" cy="720725"/>
          </a:xfrm>
        </p:spPr>
        <p:txBody>
          <a:bodyPr/>
          <a:lstStyle>
            <a:lvl1pPr marL="0" indent="0">
              <a:buFontTx/>
              <a:buNone/>
              <a:defRPr sz="4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restrictions may apply.</a:t>
            </a:r>
          </a:p>
        </p:txBody>
      </p:sp>
    </p:spTree>
    <p:extLst>
      <p:ext uri="{BB962C8B-B14F-4D97-AF65-F5344CB8AC3E}">
        <p14:creationId xmlns:p14="http://schemas.microsoft.com/office/powerpoint/2010/main" val="1570959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05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47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Headline—Arial, Bold, No Shadow, 28pt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 userDrawn="1">
            <p:ph idx="11"/>
          </p:nvPr>
        </p:nvSpPr>
        <p:spPr>
          <a:xfrm>
            <a:off x="457200" y="1600200"/>
            <a:ext cx="8229600" cy="419100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>
              <a:buFont typeface="Arial" pitchFamily="34" charset="0"/>
              <a:buChar char="□"/>
              <a:defRPr/>
            </a:pPr>
            <a:r>
              <a:rPr lang="en-US" smtClean="0">
                <a:latin typeface="Arial" pitchFamily="34" charset="0"/>
                <a:cs typeface="Arial" pitchFamily="34" charset="0"/>
              </a:rPr>
              <a:t>Click to edit Master text styles</a:t>
            </a:r>
          </a:p>
          <a:p>
            <a:pPr lvl="1">
              <a:buFont typeface="Arial" pitchFamily="34" charset="0"/>
              <a:buChar char="□"/>
              <a:defRPr/>
            </a:pPr>
            <a:r>
              <a:rPr lang="en-US" smtClean="0">
                <a:latin typeface="Arial" pitchFamily="34" charset="0"/>
                <a:cs typeface="Arial" pitchFamily="34" charset="0"/>
              </a:rPr>
              <a:t>Second level</a:t>
            </a:r>
          </a:p>
          <a:p>
            <a:pPr lvl="2">
              <a:buFont typeface="Arial" pitchFamily="34" charset="0"/>
              <a:buChar char="□"/>
              <a:defRPr/>
            </a:pPr>
            <a:r>
              <a:rPr lang="en-US" smtClean="0">
                <a:latin typeface="Arial" pitchFamily="34" charset="0"/>
                <a:cs typeface="Arial" pitchFamily="34" charset="0"/>
              </a:rPr>
              <a:t>Third level</a:t>
            </a:r>
          </a:p>
          <a:p>
            <a:pPr lvl="3">
              <a:buFont typeface="Arial" pitchFamily="34" charset="0"/>
              <a:buChar char="□"/>
              <a:defRPr/>
            </a:pPr>
            <a:r>
              <a:rPr lang="en-US" smtClean="0">
                <a:latin typeface="Arial" pitchFamily="34" charset="0"/>
                <a:cs typeface="Arial" pitchFamily="34" charset="0"/>
              </a:rPr>
              <a:t>Fourth level</a:t>
            </a:r>
          </a:p>
          <a:p>
            <a:pPr lvl="4">
              <a:buFont typeface="Arial" pitchFamily="34" charset="0"/>
              <a:buChar char="□"/>
              <a:defRPr/>
            </a:pPr>
            <a:r>
              <a:rPr lang="en-US" smtClean="0">
                <a:latin typeface="Arial" pitchFamily="34" charset="0"/>
                <a:cs typeface="Arial" pitchFamily="34" charset="0"/>
              </a:rPr>
              <a:t>Fifth level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5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Arial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133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1" y="2131145"/>
            <a:ext cx="7772977" cy="1470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12" y="3885701"/>
            <a:ext cx="6401955" cy="175267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978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Clr>
                <a:schemeClr val="bg2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829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528235"/>
            <a:ext cx="4894738" cy="43224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6094" y="1528235"/>
            <a:ext cx="4894739" cy="43224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 smtClean="0">
                <a:latin typeface="Times New Roman" pitchFamily="-84" charset="0"/>
              </a:defRPr>
            </a:lvl1pPr>
          </a:lstStyle>
          <a:p>
            <a:pPr>
              <a:defRPr/>
            </a:pPr>
            <a:fld id="{504C8757-BEE8-4461-B8AE-DE5F81A53416}" type="datetime1">
              <a:rPr lang="en-US"/>
              <a:pPr>
                <a:defRPr/>
              </a:pPr>
              <a:t>7/22/2012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 smtClean="0">
                <a:latin typeface="Times New Roman" pitchFamily="-84" charset="0"/>
              </a:defRPr>
            </a:lvl1pPr>
          </a:lstStyle>
          <a:p>
            <a:pPr>
              <a:defRPr/>
            </a:pPr>
            <a:fld id="{8A7B9F4D-C9E8-495F-BF14-C1B26E8F1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229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 smtClean="0">
                <a:latin typeface="Times New Roman" pitchFamily="-84" charset="0"/>
              </a:defRPr>
            </a:lvl1pPr>
          </a:lstStyle>
          <a:p>
            <a:pPr>
              <a:defRPr/>
            </a:pPr>
            <a:fld id="{E53DFE60-8461-4C7E-AD5F-2FB119EB30C9}" type="datetime1">
              <a:rPr lang="en-US"/>
              <a:pPr>
                <a:defRPr/>
              </a:pPr>
              <a:t>7/22/2012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 smtClean="0">
                <a:latin typeface="Times New Roman" pitchFamily="-84" charset="0"/>
              </a:defRPr>
            </a:lvl1pPr>
          </a:lstStyle>
          <a:p>
            <a:pPr>
              <a:defRPr/>
            </a:pPr>
            <a:fld id="{68E9C518-9206-4548-BEA2-EB6D01659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824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554" y="22808"/>
            <a:ext cx="8229023" cy="98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rgbClr val="C0504D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554" y="1143548"/>
            <a:ext cx="8229023" cy="498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000" b="1">
              <a:solidFill>
                <a:prstClr val="black"/>
              </a:solidFill>
              <a:latin typeface="Verdana" pitchFamily="-8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59840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 smtClean="0">
                <a:latin typeface="Times New Roman" pitchFamily="-84" charset="0"/>
              </a:defRPr>
            </a:lvl1pPr>
          </a:lstStyle>
          <a:p>
            <a:pPr>
              <a:defRPr/>
            </a:pPr>
            <a:fld id="{03802673-A7B7-4157-B30D-14977CA97879}" type="datetime1">
              <a:rPr lang="en-US"/>
              <a:pPr>
                <a:defRPr/>
              </a:pPr>
              <a:t>7/22/2012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 smtClean="0">
                <a:latin typeface="Times New Roman" pitchFamily="-84" charset="0"/>
              </a:defRPr>
            </a:lvl1pPr>
          </a:lstStyle>
          <a:p>
            <a:pPr>
              <a:defRPr/>
            </a:pPr>
            <a:fld id="{E31C8BFA-3F3B-4567-8526-7505CCB05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05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 smtClean="0">
                <a:latin typeface="Times New Roman" pitchFamily="-84" charset="0"/>
              </a:defRPr>
            </a:lvl1pPr>
          </a:lstStyle>
          <a:p>
            <a:pPr>
              <a:defRPr/>
            </a:pPr>
            <a:fld id="{03802673-A7B7-4157-B30D-14977CA97879}" type="datetime1">
              <a:rPr lang="en-US"/>
              <a:pPr>
                <a:defRPr/>
              </a:pPr>
              <a:t>7/22/2012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 smtClean="0">
                <a:latin typeface="Times New Roman" pitchFamily="-84" charset="0"/>
              </a:defRPr>
            </a:lvl1pPr>
          </a:lstStyle>
          <a:p>
            <a:pPr>
              <a:defRPr/>
            </a:pPr>
            <a:fld id="{E31C8BFA-3F3B-4567-8526-7505CCB05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05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9" y="467829"/>
            <a:ext cx="8174182" cy="11435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09865" y="1825791"/>
            <a:ext cx="8214591" cy="3700266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0092773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Clr>
                <a:schemeClr val="bg2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8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399"/>
            <a:ext cx="6400800" cy="20574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Closing—Arial, Bold, 28pt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802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1" y="2131145"/>
            <a:ext cx="7772977" cy="1470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12" y="3885688"/>
            <a:ext cx="6401955" cy="175267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978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Clr>
                <a:schemeClr val="bg2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829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1" y="2131145"/>
            <a:ext cx="7772977" cy="1470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12" y="3885681"/>
            <a:ext cx="6401955" cy="175267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978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133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0557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0557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0557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0557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492125" y="566738"/>
            <a:ext cx="82184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492125" y="3063875"/>
            <a:ext cx="82184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492125" y="6383338"/>
            <a:ext cx="82184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791200" y="6627813"/>
            <a:ext cx="28956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000000"/>
                </a:solidFill>
              </a:rPr>
              <a:t>jamanetwork.com</a:t>
            </a:r>
          </a:p>
        </p:txBody>
      </p:sp>
      <p:pic>
        <p:nvPicPr>
          <p:cNvPr id="8" name="Picture 15" descr="120px_jn_sig_pms18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5795963"/>
            <a:ext cx="20780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2125" y="1254125"/>
            <a:ext cx="7772400" cy="566739"/>
          </a:xfrm>
        </p:spPr>
        <p:txBody>
          <a:bodyPr wrap="square"/>
          <a:lstStyle>
            <a:lvl1pPr>
              <a:defRPr sz="4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2127" y="1895475"/>
            <a:ext cx="7789863" cy="720725"/>
          </a:xfrm>
        </p:spPr>
        <p:txBody>
          <a:bodyPr/>
          <a:lstStyle>
            <a:lvl1pPr marL="0" indent="0">
              <a:buFontTx/>
              <a:buNone/>
              <a:defRPr sz="4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restrictions may apply.</a:t>
            </a:r>
          </a:p>
        </p:txBody>
      </p:sp>
    </p:spTree>
    <p:extLst>
      <p:ext uri="{BB962C8B-B14F-4D97-AF65-F5344CB8AC3E}">
        <p14:creationId xmlns:p14="http://schemas.microsoft.com/office/powerpoint/2010/main" val="354009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492125" y="566738"/>
            <a:ext cx="82184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492125" y="3063875"/>
            <a:ext cx="82184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492125" y="6383338"/>
            <a:ext cx="82184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791200" y="6627885"/>
            <a:ext cx="28956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000000"/>
                </a:solidFill>
              </a:rPr>
              <a:t>jamanetwork.com</a:t>
            </a:r>
          </a:p>
        </p:txBody>
      </p:sp>
      <p:pic>
        <p:nvPicPr>
          <p:cNvPr id="8" name="Picture 15" descr="120px_jn_sig_pms18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5795966"/>
            <a:ext cx="20780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2125" y="1254132"/>
            <a:ext cx="7772400" cy="566739"/>
          </a:xfrm>
        </p:spPr>
        <p:txBody>
          <a:bodyPr wrap="square"/>
          <a:lstStyle>
            <a:lvl1pPr>
              <a:defRPr sz="4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2198" y="1895547"/>
            <a:ext cx="7789863" cy="720725"/>
          </a:xfrm>
        </p:spPr>
        <p:txBody>
          <a:bodyPr/>
          <a:lstStyle>
            <a:lvl1pPr marL="0" indent="0">
              <a:buFontTx/>
              <a:buNone/>
              <a:defRPr sz="4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restrictions may apply.</a:t>
            </a:r>
          </a:p>
        </p:txBody>
      </p:sp>
    </p:spTree>
    <p:extLst>
      <p:ext uri="{BB962C8B-B14F-4D97-AF65-F5344CB8AC3E}">
        <p14:creationId xmlns:p14="http://schemas.microsoft.com/office/powerpoint/2010/main" val="9382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E2D5E-E3EB-4894-B6E6-9DA776DA14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0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71FE-0B43-46F3-8D1F-DE910AA83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71FE-0B43-46F3-8D1F-DE910AA83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5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6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7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8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7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8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theme" Target="../theme/theme3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theme" Target="../theme/theme3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theme" Target="../theme/theme38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theme" Target="../theme/theme39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47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theme" Target="../theme/theme41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50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51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52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53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54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55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56.xml"/></Relationships>
</file>

<file path=ppt/slideMasters/_rels/slideMaster49.xml.rels><?xml version="1.0" encoding="UTF-8" standalone="yes"?>
<Relationships xmlns="http://schemas.openxmlformats.org/package/2006/relationships"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0.xml"/><Relationship Id="rId1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96" y="1022422"/>
            <a:ext cx="8194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96" y="2460638"/>
            <a:ext cx="5897563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4325" y="6373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570599C-3081-4636-8411-9D6D977A476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Line 8"/>
          <p:cNvSpPr>
            <a:spLocks noChangeShapeType="1"/>
          </p:cNvSpPr>
          <p:nvPr userDrawn="1"/>
        </p:nvSpPr>
        <p:spPr bwMode="auto">
          <a:xfrm>
            <a:off x="469901" y="644525"/>
            <a:ext cx="82184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Line 13"/>
          <p:cNvSpPr>
            <a:spLocks noChangeShapeType="1"/>
          </p:cNvSpPr>
          <p:nvPr userDrawn="1"/>
        </p:nvSpPr>
        <p:spPr bwMode="auto">
          <a:xfrm>
            <a:off x="492125" y="6383338"/>
            <a:ext cx="82184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2125" y="6627885"/>
            <a:ext cx="28956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Copyright restrictions may apply.</a:t>
            </a:r>
          </a:p>
        </p:txBody>
      </p:sp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5791200" y="6627885"/>
            <a:ext cx="28956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000000"/>
                </a:solidFill>
              </a:rPr>
              <a:t>jamanetwork.com</a:t>
            </a:r>
          </a:p>
        </p:txBody>
      </p:sp>
      <p:pic>
        <p:nvPicPr>
          <p:cNvPr id="1033" name="Picture 20" descr="jn_type_k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96" y="406400"/>
            <a:ext cx="171926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9pPr>
    </p:titleStyle>
    <p:bodyStyle>
      <a:lvl1pPr marL="166688" indent="-166688" algn="l" rtl="0" eaLnBrk="0" fontAlgn="base" hangingPunct="0">
        <a:spcBef>
          <a:spcPct val="20000"/>
        </a:spcBef>
        <a:spcAft>
          <a:spcPct val="20000"/>
        </a:spcAft>
        <a:buSzPct val="11000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166688" algn="l" rtl="0" eaLnBrk="0" fontAlgn="base" hangingPunct="0">
        <a:spcBef>
          <a:spcPct val="20000"/>
        </a:spcBef>
        <a:spcAft>
          <a:spcPct val="2000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96" y="1022422"/>
            <a:ext cx="8194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96" y="2460638"/>
            <a:ext cx="5897563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4325" y="6373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A5F25E7-C078-4606-A0B1-06068AAE1C8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Line 8"/>
          <p:cNvSpPr>
            <a:spLocks noChangeShapeType="1"/>
          </p:cNvSpPr>
          <p:nvPr userDrawn="1"/>
        </p:nvSpPr>
        <p:spPr bwMode="auto">
          <a:xfrm>
            <a:off x="469901" y="644525"/>
            <a:ext cx="82184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Line 13"/>
          <p:cNvSpPr>
            <a:spLocks noChangeShapeType="1"/>
          </p:cNvSpPr>
          <p:nvPr userDrawn="1"/>
        </p:nvSpPr>
        <p:spPr bwMode="auto">
          <a:xfrm>
            <a:off x="492125" y="6383338"/>
            <a:ext cx="82184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2125" y="6627885"/>
            <a:ext cx="28956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Copyright restrictions may apply.</a:t>
            </a:r>
          </a:p>
        </p:txBody>
      </p:sp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5791200" y="6627885"/>
            <a:ext cx="28956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000000"/>
                </a:solidFill>
              </a:rPr>
              <a:t>jamanetwork.com</a:t>
            </a:r>
          </a:p>
        </p:txBody>
      </p:sp>
      <p:pic>
        <p:nvPicPr>
          <p:cNvPr id="1033" name="Picture 20" descr="jn_type_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96" y="406400"/>
            <a:ext cx="171926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9pPr>
    </p:titleStyle>
    <p:bodyStyle>
      <a:lvl1pPr marL="166688" indent="-166688" algn="l" rtl="0" eaLnBrk="0" fontAlgn="base" hangingPunct="0">
        <a:spcBef>
          <a:spcPct val="20000"/>
        </a:spcBef>
        <a:spcAft>
          <a:spcPct val="20000"/>
        </a:spcAft>
        <a:buSzPct val="11000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166688" algn="l" rtl="0" eaLnBrk="0" fontAlgn="base" hangingPunct="0">
        <a:spcBef>
          <a:spcPct val="20000"/>
        </a:spcBef>
        <a:spcAft>
          <a:spcPct val="2000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96" y="1022422"/>
            <a:ext cx="8194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96" y="2460638"/>
            <a:ext cx="5897563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4325" y="6373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DC1CB7F-51FA-4637-902C-485E41A2EED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Line 8"/>
          <p:cNvSpPr>
            <a:spLocks noChangeShapeType="1"/>
          </p:cNvSpPr>
          <p:nvPr userDrawn="1"/>
        </p:nvSpPr>
        <p:spPr bwMode="auto">
          <a:xfrm>
            <a:off x="469901" y="644525"/>
            <a:ext cx="82184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Line 13"/>
          <p:cNvSpPr>
            <a:spLocks noChangeShapeType="1"/>
          </p:cNvSpPr>
          <p:nvPr userDrawn="1"/>
        </p:nvSpPr>
        <p:spPr bwMode="auto">
          <a:xfrm>
            <a:off x="492125" y="6383338"/>
            <a:ext cx="82184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2125" y="6627885"/>
            <a:ext cx="28956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Copyright restrictions may apply.</a:t>
            </a:r>
          </a:p>
        </p:txBody>
      </p:sp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5791200" y="6627885"/>
            <a:ext cx="28956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000000"/>
                </a:solidFill>
              </a:rPr>
              <a:t>jamanetwork.com</a:t>
            </a:r>
          </a:p>
        </p:txBody>
      </p:sp>
      <p:pic>
        <p:nvPicPr>
          <p:cNvPr id="1033" name="Picture 20" descr="jn_type_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96" y="406400"/>
            <a:ext cx="171926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9pPr>
    </p:titleStyle>
    <p:bodyStyle>
      <a:lvl1pPr marL="166688" indent="-166688" algn="l" rtl="0" eaLnBrk="0" fontAlgn="base" hangingPunct="0">
        <a:spcBef>
          <a:spcPct val="20000"/>
        </a:spcBef>
        <a:spcAft>
          <a:spcPct val="20000"/>
        </a:spcAft>
        <a:buSzPct val="11000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166688" algn="l" rtl="0" eaLnBrk="0" fontAlgn="base" hangingPunct="0">
        <a:spcBef>
          <a:spcPct val="20000"/>
        </a:spcBef>
        <a:spcAft>
          <a:spcPct val="2000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8"/>
          <p:cNvSpPr>
            <a:spLocks noChangeArrowheads="1"/>
          </p:cNvSpPr>
          <p:nvPr/>
        </p:nvSpPr>
        <p:spPr bwMode="auto">
          <a:xfrm>
            <a:off x="5930039" y="6156282"/>
            <a:ext cx="181841" cy="45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027" name="Rectangle 10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865" y="1825791"/>
            <a:ext cx="8214591" cy="370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Subheading</a:t>
            </a:r>
          </a:p>
          <a:p>
            <a:pPr lvl="1"/>
            <a:r>
              <a:rPr lang="en-US" smtClean="0"/>
              <a:t>Body Text (Level 1)</a:t>
            </a:r>
          </a:p>
          <a:p>
            <a:pPr lvl="2"/>
            <a:r>
              <a:rPr lang="en-US" smtClean="0"/>
              <a:t>Body Text (Level 2)</a:t>
            </a:r>
          </a:p>
          <a:p>
            <a:pPr lvl="3"/>
            <a:r>
              <a:rPr lang="en-US" smtClean="0"/>
              <a:t>Body text (level 3)</a:t>
            </a:r>
          </a:p>
        </p:txBody>
      </p:sp>
      <p:sp>
        <p:nvSpPr>
          <p:cNvPr id="1028" name="Rectangle 1046"/>
          <p:cNvSpPr>
            <a:spLocks noGrp="1" noChangeArrowheads="1"/>
          </p:cNvSpPr>
          <p:nvPr>
            <p:ph type="title"/>
          </p:nvPr>
        </p:nvSpPr>
        <p:spPr bwMode="auto">
          <a:xfrm>
            <a:off x="484909" y="467829"/>
            <a:ext cx="8174182" cy="114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383" tIns="44691" rIns="89383" bIns="44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3096" name="Text Box 1048"/>
          <p:cNvSpPr txBox="1">
            <a:spLocks noChangeArrowheads="1"/>
          </p:cNvSpPr>
          <p:nvPr userDrawn="1"/>
        </p:nvSpPr>
        <p:spPr bwMode="auto">
          <a:xfrm>
            <a:off x="7914409" y="43931"/>
            <a:ext cx="1160318" cy="341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9383" tIns="44691" rIns="89383" bIns="44691">
            <a:spAutoFit/>
          </a:bodyPr>
          <a:lstStyle>
            <a:lvl1pPr defTabSz="893763"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1pPr>
            <a:lvl2pPr marL="37931725" indent="-37474525" defTabSz="893763"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99CC"/>
                </a:solidFill>
                <a:latin typeface="Arial" charset="0"/>
              </a:rPr>
              <a:t>Slide #</a:t>
            </a:r>
            <a:fld id="{6B61A765-6952-490B-80AD-41E70C5A96F1}" type="slidenum">
              <a:rPr lang="en-US" sz="1600" smtClean="0">
                <a:solidFill>
                  <a:srgbClr val="0099CC"/>
                </a:solidFill>
                <a:latin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smtClean="0">
              <a:solidFill>
                <a:srgbClr val="0099CC"/>
              </a:solidFill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</p:sldLayoutIdLst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latin typeface="+mj-lt"/>
          <a:ea typeface="MS PGothic"/>
          <a:cs typeface="MS PGothic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20000"/>
        </a:spcBef>
        <a:spcAft>
          <a:spcPct val="0"/>
        </a:spcAft>
        <a:buChar char="•"/>
        <a:defRPr sz="2700" b="1">
          <a:solidFill>
            <a:schemeClr val="bg2"/>
          </a:solidFill>
          <a:latin typeface="+mn-lt"/>
          <a:ea typeface="MS PGothic"/>
          <a:cs typeface="MS PGothic"/>
        </a:defRPr>
      </a:lvl1pPr>
      <a:lvl2pPr marL="338138" indent="-223838" algn="l" defTabSz="895350" rtl="0" eaLnBrk="0" fontAlgn="base" hangingPunct="0">
        <a:spcBef>
          <a:spcPct val="55000"/>
        </a:spcBef>
        <a:spcAft>
          <a:spcPct val="0"/>
        </a:spcAft>
        <a:buClr>
          <a:schemeClr val="bg2"/>
        </a:buClr>
        <a:buSzPct val="100000"/>
        <a:buChar char="•"/>
        <a:defRPr sz="2900" b="1">
          <a:solidFill>
            <a:schemeClr val="bg2"/>
          </a:solidFill>
          <a:latin typeface="+mn-lt"/>
          <a:ea typeface="MS PGothic"/>
          <a:cs typeface="MS PGothic"/>
        </a:defRPr>
      </a:lvl2pPr>
      <a:lvl3pPr marL="687388" indent="-234950" algn="l" defTabSz="89535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700" b="1">
          <a:solidFill>
            <a:schemeClr val="bg2"/>
          </a:solidFill>
          <a:latin typeface="+mn-lt"/>
          <a:ea typeface="MS PGothic"/>
          <a:cs typeface="MS PGothic"/>
        </a:defRPr>
      </a:lvl3pPr>
      <a:lvl4pPr marL="1025525" indent="-223838" algn="l" defTabSz="895350" rtl="0" eaLnBrk="0" fontAlgn="base" hangingPunct="0">
        <a:spcBef>
          <a:spcPct val="20000"/>
        </a:spcBef>
        <a:spcAft>
          <a:spcPct val="0"/>
        </a:spcAft>
        <a:buClr>
          <a:srgbClr val="FDE000"/>
        </a:buClr>
        <a:buSzPct val="60000"/>
        <a:buFont typeface="Symbol" pitchFamily="-84" charset="2"/>
        <a:buChar char="¨"/>
        <a:defRPr sz="2400">
          <a:solidFill>
            <a:schemeClr val="bg2"/>
          </a:solidFill>
          <a:latin typeface="+mn-lt"/>
          <a:ea typeface="MS PGothic"/>
          <a:cs typeface="MS PGothic"/>
        </a:defRPr>
      </a:lvl4pPr>
      <a:lvl5pPr marL="20161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/>
          <a:cs typeface="MS PGothic"/>
        </a:defRPr>
      </a:lvl5pPr>
      <a:lvl6pPr marL="24733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305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3877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449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8"/>
          <p:cNvSpPr>
            <a:spLocks noChangeArrowheads="1"/>
          </p:cNvSpPr>
          <p:nvPr/>
        </p:nvSpPr>
        <p:spPr bwMode="auto">
          <a:xfrm>
            <a:off x="5930039" y="6156282"/>
            <a:ext cx="181841" cy="45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027" name="Rectangle 10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865" y="1825791"/>
            <a:ext cx="8214591" cy="370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Subheading</a:t>
            </a:r>
          </a:p>
          <a:p>
            <a:pPr lvl="1"/>
            <a:r>
              <a:rPr lang="en-US" smtClean="0"/>
              <a:t>Body Text (Level 1)</a:t>
            </a:r>
          </a:p>
          <a:p>
            <a:pPr lvl="2"/>
            <a:r>
              <a:rPr lang="en-US" smtClean="0"/>
              <a:t>Body Text (Level 2)</a:t>
            </a:r>
          </a:p>
          <a:p>
            <a:pPr lvl="3"/>
            <a:r>
              <a:rPr lang="en-US" smtClean="0"/>
              <a:t>Body text (level 3)</a:t>
            </a:r>
          </a:p>
        </p:txBody>
      </p:sp>
      <p:sp>
        <p:nvSpPr>
          <p:cNvPr id="1028" name="Rectangle 1046"/>
          <p:cNvSpPr>
            <a:spLocks noGrp="1" noChangeArrowheads="1"/>
          </p:cNvSpPr>
          <p:nvPr>
            <p:ph type="title"/>
          </p:nvPr>
        </p:nvSpPr>
        <p:spPr bwMode="auto">
          <a:xfrm>
            <a:off x="484909" y="467829"/>
            <a:ext cx="8174182" cy="114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383" tIns="44691" rIns="89383" bIns="44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3096" name="Text Box 1048"/>
          <p:cNvSpPr txBox="1">
            <a:spLocks noChangeArrowheads="1"/>
          </p:cNvSpPr>
          <p:nvPr userDrawn="1"/>
        </p:nvSpPr>
        <p:spPr bwMode="auto">
          <a:xfrm>
            <a:off x="7914409" y="43928"/>
            <a:ext cx="1160318" cy="341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9383" tIns="44691" rIns="89383" bIns="44691">
            <a:spAutoFit/>
          </a:bodyPr>
          <a:lstStyle>
            <a:lvl1pPr defTabSz="893763"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1pPr>
            <a:lvl2pPr marL="37931725" indent="-37474525" defTabSz="893763"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99CC"/>
                </a:solidFill>
                <a:latin typeface="Arial" charset="0"/>
              </a:rPr>
              <a:t>Slide #</a:t>
            </a:r>
            <a:fld id="{6B61A765-6952-490B-80AD-41E70C5A96F1}" type="slidenum">
              <a:rPr lang="en-US" sz="1600" smtClean="0">
                <a:solidFill>
                  <a:srgbClr val="0099CC"/>
                </a:solidFill>
                <a:latin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smtClean="0">
              <a:solidFill>
                <a:srgbClr val="0099CC"/>
              </a:solidFill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40" r:id="rId2"/>
  </p:sldLayoutIdLst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latin typeface="+mj-lt"/>
          <a:ea typeface="MS PGothic"/>
          <a:cs typeface="MS PGothic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20000"/>
        </a:spcBef>
        <a:spcAft>
          <a:spcPct val="0"/>
        </a:spcAft>
        <a:buChar char="•"/>
        <a:defRPr sz="2700" b="1">
          <a:solidFill>
            <a:schemeClr val="bg2"/>
          </a:solidFill>
          <a:latin typeface="+mn-lt"/>
          <a:ea typeface="MS PGothic"/>
          <a:cs typeface="MS PGothic"/>
        </a:defRPr>
      </a:lvl1pPr>
      <a:lvl2pPr marL="338138" indent="-223838" algn="l" defTabSz="895350" rtl="0" eaLnBrk="0" fontAlgn="base" hangingPunct="0">
        <a:spcBef>
          <a:spcPct val="55000"/>
        </a:spcBef>
        <a:spcAft>
          <a:spcPct val="0"/>
        </a:spcAft>
        <a:buClr>
          <a:schemeClr val="bg2"/>
        </a:buClr>
        <a:buSzPct val="100000"/>
        <a:buChar char="•"/>
        <a:defRPr sz="2900" b="1">
          <a:solidFill>
            <a:schemeClr val="bg2"/>
          </a:solidFill>
          <a:latin typeface="+mn-lt"/>
          <a:ea typeface="MS PGothic"/>
          <a:cs typeface="MS PGothic"/>
        </a:defRPr>
      </a:lvl2pPr>
      <a:lvl3pPr marL="687388" indent="-234950" algn="l" defTabSz="89535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700" b="1">
          <a:solidFill>
            <a:schemeClr val="bg2"/>
          </a:solidFill>
          <a:latin typeface="+mn-lt"/>
          <a:ea typeface="MS PGothic"/>
          <a:cs typeface="MS PGothic"/>
        </a:defRPr>
      </a:lvl3pPr>
      <a:lvl4pPr marL="1025525" indent="-223838" algn="l" defTabSz="895350" rtl="0" eaLnBrk="0" fontAlgn="base" hangingPunct="0">
        <a:spcBef>
          <a:spcPct val="20000"/>
        </a:spcBef>
        <a:spcAft>
          <a:spcPct val="0"/>
        </a:spcAft>
        <a:buClr>
          <a:srgbClr val="FDE000"/>
        </a:buClr>
        <a:buSzPct val="60000"/>
        <a:buFont typeface="Symbol" pitchFamily="-84" charset="2"/>
        <a:buChar char="¨"/>
        <a:defRPr sz="2400">
          <a:solidFill>
            <a:schemeClr val="bg2"/>
          </a:solidFill>
          <a:latin typeface="+mn-lt"/>
          <a:ea typeface="MS PGothic"/>
          <a:cs typeface="MS PGothic"/>
        </a:defRPr>
      </a:lvl4pPr>
      <a:lvl5pPr marL="20161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/>
          <a:cs typeface="MS PGothic"/>
        </a:defRPr>
      </a:lvl5pPr>
      <a:lvl6pPr marL="24733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305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3877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449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556" y="152689"/>
            <a:ext cx="8229023" cy="114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556" y="1478227"/>
            <a:ext cx="8229023" cy="452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518" y="6356077"/>
            <a:ext cx="2133023" cy="36547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b="0" smtClean="0">
                <a:solidFill>
                  <a:srgbClr val="898989"/>
                </a:solidFill>
                <a:latin typeface="Helvetica" pitchFamily="-8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4CCFF0-06DB-48DA-BED7-1E192174D3DB}" type="datetime1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7/22/2012</a:t>
            </a:fld>
            <a:endParaRPr 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556" y="6356077"/>
            <a:ext cx="2895023" cy="36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b="0">
                <a:solidFill>
                  <a:prstClr val="black">
                    <a:tint val="75000"/>
                  </a:prstClr>
                </a:solidFill>
                <a:latin typeface="Helvetica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538" y="6356077"/>
            <a:ext cx="2133023" cy="36547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rgbClr val="898989"/>
                </a:solidFill>
                <a:latin typeface="Helvetica" pitchFamily="-8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3C685A-C1A2-4733-A759-C9440DE59109}" type="slidenum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MS PGothic" pitchFamily="34" charset="-128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8001000" y="34118"/>
            <a:ext cx="1143000" cy="3427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9383" tIns="44691" rIns="89383" bIns="44691">
            <a:spAutoFit/>
          </a:bodyPr>
          <a:lstStyle>
            <a:lvl1pPr defTabSz="893763"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1pPr>
            <a:lvl2pPr marL="37931725" indent="-37474525" defTabSz="893763"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0000"/>
                </a:solidFill>
                <a:latin typeface="Arial" charset="0"/>
                <a:cs typeface="Arial" charset="0"/>
              </a:rPr>
              <a:t>Slide #</a:t>
            </a:r>
            <a:fld id="{6A99B148-CE1A-4EAF-BA02-61D61B79B5E5}" type="slidenum">
              <a:rPr lang="en-US" sz="1600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99CC"/>
          </a:solidFill>
          <a:latin typeface="Arial" pitchFamily="34" charset="0"/>
          <a:ea typeface="MS PGothic" pitchFamily="3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Arial" pitchFamily="34" charset="0"/>
          <a:ea typeface="MS PGothic" pitchFamily="3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Arial" pitchFamily="34" charset="0"/>
          <a:ea typeface="MS PGothic" pitchFamily="3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Arial" pitchFamily="34" charset="0"/>
          <a:ea typeface="MS PGothic" pitchFamily="3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Arial" pitchFamily="34" charset="0"/>
          <a:ea typeface="MS PGothic" pitchFamily="3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553" y="152689"/>
            <a:ext cx="8229023" cy="114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553" y="1478223"/>
            <a:ext cx="8229023" cy="452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518" y="6356077"/>
            <a:ext cx="2133023" cy="36547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b="0" smtClean="0">
                <a:solidFill>
                  <a:srgbClr val="898989"/>
                </a:solidFill>
                <a:latin typeface="Helvetica" pitchFamily="-8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4B15D-68D5-4020-B21C-436019DFAF05}" type="datetime1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7/22/2012</a:t>
            </a:fld>
            <a:endParaRPr 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553" y="6356077"/>
            <a:ext cx="2895023" cy="36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b="0">
                <a:solidFill>
                  <a:prstClr val="black">
                    <a:tint val="75000"/>
                  </a:prstClr>
                </a:solidFill>
                <a:latin typeface="Helvetica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538" y="6356077"/>
            <a:ext cx="2133023" cy="36547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rgbClr val="898989"/>
                </a:solidFill>
                <a:latin typeface="Helvetica" pitchFamily="-8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6AD9BC-BCA2-4370-B998-FAB4C5DBD6EC}" type="slidenum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MS PGothic" pitchFamily="34" charset="-128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8001000" y="34118"/>
            <a:ext cx="1143000" cy="3427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9383" tIns="44691" rIns="89383" bIns="44691">
            <a:spAutoFit/>
          </a:bodyPr>
          <a:lstStyle>
            <a:lvl1pPr defTabSz="893763"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1pPr>
            <a:lvl2pPr marL="37931725" indent="-37474525" defTabSz="893763"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0000"/>
                </a:solidFill>
                <a:latin typeface="Arial" charset="0"/>
                <a:cs typeface="Arial" charset="0"/>
              </a:rPr>
              <a:t>Slide #</a:t>
            </a:r>
            <a:fld id="{FBDCB975-2CF7-4E59-98E0-D35EA302ABD0}" type="slidenum">
              <a:rPr lang="en-US" sz="1600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99CC"/>
          </a:solidFill>
          <a:latin typeface="Arial" pitchFamily="34" charset="0"/>
          <a:ea typeface="MS PGothic" pitchFamily="3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Arial" pitchFamily="34" charset="0"/>
          <a:ea typeface="MS PGothic" pitchFamily="3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Arial" pitchFamily="34" charset="0"/>
          <a:ea typeface="MS PGothic" pitchFamily="3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Arial" pitchFamily="34" charset="0"/>
          <a:ea typeface="MS PGothic" pitchFamily="3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Arial" pitchFamily="34" charset="0"/>
          <a:ea typeface="MS PGothic" pitchFamily="3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550" y="152689"/>
            <a:ext cx="8229023" cy="114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550" y="1478220"/>
            <a:ext cx="8229023" cy="452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518" y="6356077"/>
            <a:ext cx="2133023" cy="36547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b="0" smtClean="0">
                <a:solidFill>
                  <a:srgbClr val="898989"/>
                </a:solidFill>
                <a:latin typeface="Helvetica" pitchFamily="-8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6C620A-EEF4-4AC2-9720-0EC1C77C33DC}" type="datetime1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7/22/2012</a:t>
            </a:fld>
            <a:endParaRPr 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550" y="6356077"/>
            <a:ext cx="2895023" cy="36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b="0">
                <a:solidFill>
                  <a:prstClr val="black">
                    <a:tint val="75000"/>
                  </a:prstClr>
                </a:solidFill>
                <a:latin typeface="Helvetica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538" y="6356077"/>
            <a:ext cx="2133023" cy="36547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rgbClr val="898989"/>
                </a:solidFill>
                <a:latin typeface="Helvetica" pitchFamily="-8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AD11B0-D3E1-4AA1-9F16-68B7C86B70CA}" type="slidenum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MS PGothic" pitchFamily="34" charset="-128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8001000" y="34118"/>
            <a:ext cx="1143000" cy="3427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9383" tIns="44691" rIns="89383" bIns="44691">
            <a:spAutoFit/>
          </a:bodyPr>
          <a:lstStyle>
            <a:lvl1pPr defTabSz="893763"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1pPr>
            <a:lvl2pPr marL="37931725" indent="-37474525" defTabSz="893763"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0000"/>
                </a:solidFill>
                <a:latin typeface="Arial" charset="0"/>
                <a:cs typeface="Arial" charset="0"/>
              </a:rPr>
              <a:t>Slide #</a:t>
            </a:r>
            <a:fld id="{FAFC6337-F303-455C-A009-A7644F8DAA11}" type="slidenum">
              <a:rPr lang="en-US" sz="1600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99CC"/>
          </a:solidFill>
          <a:latin typeface="Arial" pitchFamily="34" charset="0"/>
          <a:ea typeface="MS PGothic" pitchFamily="3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Arial" pitchFamily="34" charset="0"/>
          <a:ea typeface="MS PGothic" pitchFamily="3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Arial" pitchFamily="34" charset="0"/>
          <a:ea typeface="MS PGothic" pitchFamily="3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Arial" pitchFamily="34" charset="0"/>
          <a:ea typeface="MS PGothic" pitchFamily="3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Arial" pitchFamily="34" charset="0"/>
          <a:ea typeface="MS PGothic" pitchFamily="3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8"/>
          <p:cNvSpPr>
            <a:spLocks noChangeArrowheads="1"/>
          </p:cNvSpPr>
          <p:nvPr/>
        </p:nvSpPr>
        <p:spPr bwMode="auto">
          <a:xfrm>
            <a:off x="5930039" y="6156282"/>
            <a:ext cx="181841" cy="45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027" name="Rectangle 10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865" y="1825791"/>
            <a:ext cx="8214591" cy="370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Subheading</a:t>
            </a:r>
          </a:p>
          <a:p>
            <a:pPr lvl="1"/>
            <a:r>
              <a:rPr lang="en-US" smtClean="0"/>
              <a:t>Body Text (Level 1)</a:t>
            </a:r>
          </a:p>
          <a:p>
            <a:pPr lvl="2"/>
            <a:r>
              <a:rPr lang="en-US" smtClean="0"/>
              <a:t>Body Text (Level 2)</a:t>
            </a:r>
          </a:p>
          <a:p>
            <a:pPr lvl="3"/>
            <a:r>
              <a:rPr lang="en-US" smtClean="0"/>
              <a:t>Body text (level 3)</a:t>
            </a:r>
          </a:p>
        </p:txBody>
      </p:sp>
      <p:sp>
        <p:nvSpPr>
          <p:cNvPr id="1028" name="Rectangle 1046"/>
          <p:cNvSpPr>
            <a:spLocks noGrp="1" noChangeArrowheads="1"/>
          </p:cNvSpPr>
          <p:nvPr>
            <p:ph type="title"/>
          </p:nvPr>
        </p:nvSpPr>
        <p:spPr bwMode="auto">
          <a:xfrm>
            <a:off x="484909" y="467829"/>
            <a:ext cx="8174182" cy="114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383" tIns="44691" rIns="89383" bIns="44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3096" name="Text Box 1048"/>
          <p:cNvSpPr txBox="1">
            <a:spLocks noChangeArrowheads="1"/>
          </p:cNvSpPr>
          <p:nvPr userDrawn="1"/>
        </p:nvSpPr>
        <p:spPr bwMode="auto">
          <a:xfrm>
            <a:off x="7914409" y="43920"/>
            <a:ext cx="1160318" cy="341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9383" tIns="44691" rIns="89383" bIns="44691">
            <a:spAutoFit/>
          </a:bodyPr>
          <a:lstStyle>
            <a:lvl1pPr defTabSz="893763"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1pPr>
            <a:lvl2pPr marL="37931725" indent="-37474525" defTabSz="893763"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99CC"/>
                </a:solidFill>
                <a:latin typeface="Arial" charset="0"/>
              </a:rPr>
              <a:t>Slide #</a:t>
            </a:r>
            <a:fld id="{6B61A765-6952-490B-80AD-41E70C5A96F1}" type="slidenum">
              <a:rPr lang="en-US" sz="1600" smtClean="0">
                <a:solidFill>
                  <a:srgbClr val="0099CC"/>
                </a:solidFill>
                <a:latin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smtClean="0">
              <a:solidFill>
                <a:srgbClr val="0099CC"/>
              </a:solidFill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49" r:id="rId2"/>
  </p:sldLayoutIdLst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latin typeface="+mj-lt"/>
          <a:ea typeface="MS PGothic"/>
          <a:cs typeface="MS PGothic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20000"/>
        </a:spcBef>
        <a:spcAft>
          <a:spcPct val="0"/>
        </a:spcAft>
        <a:buChar char="•"/>
        <a:defRPr sz="2700" b="1">
          <a:solidFill>
            <a:schemeClr val="bg2"/>
          </a:solidFill>
          <a:latin typeface="+mn-lt"/>
          <a:ea typeface="MS PGothic"/>
          <a:cs typeface="MS PGothic"/>
        </a:defRPr>
      </a:lvl1pPr>
      <a:lvl2pPr marL="338138" indent="-223838" algn="l" defTabSz="895350" rtl="0" eaLnBrk="0" fontAlgn="base" hangingPunct="0">
        <a:spcBef>
          <a:spcPct val="55000"/>
        </a:spcBef>
        <a:spcAft>
          <a:spcPct val="0"/>
        </a:spcAft>
        <a:buClr>
          <a:schemeClr val="bg2"/>
        </a:buClr>
        <a:buSzPct val="100000"/>
        <a:buChar char="•"/>
        <a:defRPr sz="2900" b="1">
          <a:solidFill>
            <a:schemeClr val="bg2"/>
          </a:solidFill>
          <a:latin typeface="+mn-lt"/>
          <a:ea typeface="MS PGothic"/>
          <a:cs typeface="MS PGothic"/>
        </a:defRPr>
      </a:lvl2pPr>
      <a:lvl3pPr marL="687388" indent="-234950" algn="l" defTabSz="89535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700" b="1">
          <a:solidFill>
            <a:schemeClr val="bg2"/>
          </a:solidFill>
          <a:latin typeface="+mn-lt"/>
          <a:ea typeface="MS PGothic"/>
          <a:cs typeface="MS PGothic"/>
        </a:defRPr>
      </a:lvl3pPr>
      <a:lvl4pPr marL="1025525" indent="-223838" algn="l" defTabSz="895350" rtl="0" eaLnBrk="0" fontAlgn="base" hangingPunct="0">
        <a:spcBef>
          <a:spcPct val="20000"/>
        </a:spcBef>
        <a:spcAft>
          <a:spcPct val="0"/>
        </a:spcAft>
        <a:buClr>
          <a:srgbClr val="FDE000"/>
        </a:buClr>
        <a:buSzPct val="60000"/>
        <a:buFont typeface="Symbol" pitchFamily="-84" charset="2"/>
        <a:buChar char="¨"/>
        <a:defRPr sz="2400">
          <a:solidFill>
            <a:schemeClr val="bg2"/>
          </a:solidFill>
          <a:latin typeface="+mn-lt"/>
          <a:ea typeface="MS PGothic"/>
          <a:cs typeface="MS PGothic"/>
        </a:defRPr>
      </a:lvl4pPr>
      <a:lvl5pPr marL="20161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/>
          <a:cs typeface="MS PGothic"/>
        </a:defRPr>
      </a:lvl5pPr>
      <a:lvl6pPr marL="24733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305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3877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449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8"/>
          <p:cNvSpPr>
            <a:spLocks noChangeArrowheads="1"/>
          </p:cNvSpPr>
          <p:nvPr/>
        </p:nvSpPr>
        <p:spPr bwMode="auto">
          <a:xfrm>
            <a:off x="5930039" y="6156282"/>
            <a:ext cx="181841" cy="45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027" name="Rectangle 10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865" y="1825791"/>
            <a:ext cx="8214591" cy="370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Subheading</a:t>
            </a:r>
          </a:p>
          <a:p>
            <a:pPr lvl="1"/>
            <a:r>
              <a:rPr lang="en-US" smtClean="0"/>
              <a:t>Body Text (Level 1)</a:t>
            </a:r>
          </a:p>
          <a:p>
            <a:pPr lvl="2"/>
            <a:r>
              <a:rPr lang="en-US" smtClean="0"/>
              <a:t>Body Text (Level 2)</a:t>
            </a:r>
          </a:p>
          <a:p>
            <a:pPr lvl="3"/>
            <a:r>
              <a:rPr lang="en-US" smtClean="0"/>
              <a:t>Body text (level 3)</a:t>
            </a:r>
          </a:p>
        </p:txBody>
      </p:sp>
      <p:sp>
        <p:nvSpPr>
          <p:cNvPr id="1028" name="Rectangle 1046"/>
          <p:cNvSpPr>
            <a:spLocks noGrp="1" noChangeArrowheads="1"/>
          </p:cNvSpPr>
          <p:nvPr>
            <p:ph type="title"/>
          </p:nvPr>
        </p:nvSpPr>
        <p:spPr bwMode="auto">
          <a:xfrm>
            <a:off x="484909" y="467829"/>
            <a:ext cx="8174182" cy="114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383" tIns="44691" rIns="89383" bIns="44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3096" name="Text Box 1048"/>
          <p:cNvSpPr txBox="1">
            <a:spLocks noChangeArrowheads="1"/>
          </p:cNvSpPr>
          <p:nvPr userDrawn="1"/>
        </p:nvSpPr>
        <p:spPr bwMode="auto">
          <a:xfrm>
            <a:off x="7914409" y="43915"/>
            <a:ext cx="1160318" cy="341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9383" tIns="44691" rIns="89383" bIns="44691">
            <a:spAutoFit/>
          </a:bodyPr>
          <a:lstStyle>
            <a:lvl1pPr defTabSz="893763"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1pPr>
            <a:lvl2pPr marL="37931725" indent="-37474525" defTabSz="893763"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99CC"/>
                </a:solidFill>
                <a:latin typeface="Arial" charset="0"/>
              </a:rPr>
              <a:t>Slide #</a:t>
            </a:r>
            <a:fld id="{6B61A765-6952-490B-80AD-41E70C5A96F1}" type="slidenum">
              <a:rPr lang="en-US" sz="1600" smtClean="0">
                <a:solidFill>
                  <a:srgbClr val="0099CC"/>
                </a:solidFill>
                <a:latin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smtClean="0">
              <a:solidFill>
                <a:srgbClr val="0099CC"/>
              </a:solidFill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latin typeface="+mj-lt"/>
          <a:ea typeface="MS PGothic"/>
          <a:cs typeface="MS PGothic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20000"/>
        </a:spcBef>
        <a:spcAft>
          <a:spcPct val="0"/>
        </a:spcAft>
        <a:buChar char="•"/>
        <a:defRPr sz="2700" b="1">
          <a:solidFill>
            <a:schemeClr val="bg2"/>
          </a:solidFill>
          <a:latin typeface="+mn-lt"/>
          <a:ea typeface="MS PGothic"/>
          <a:cs typeface="MS PGothic"/>
        </a:defRPr>
      </a:lvl1pPr>
      <a:lvl2pPr marL="338138" indent="-223838" algn="l" defTabSz="895350" rtl="0" eaLnBrk="0" fontAlgn="base" hangingPunct="0">
        <a:spcBef>
          <a:spcPct val="55000"/>
        </a:spcBef>
        <a:spcAft>
          <a:spcPct val="0"/>
        </a:spcAft>
        <a:buClr>
          <a:schemeClr val="bg2"/>
        </a:buClr>
        <a:buSzPct val="100000"/>
        <a:buChar char="•"/>
        <a:defRPr sz="2900" b="1">
          <a:solidFill>
            <a:schemeClr val="bg2"/>
          </a:solidFill>
          <a:latin typeface="+mn-lt"/>
          <a:ea typeface="MS PGothic"/>
          <a:cs typeface="MS PGothic"/>
        </a:defRPr>
      </a:lvl2pPr>
      <a:lvl3pPr marL="687388" indent="-234950" algn="l" defTabSz="89535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700" b="1">
          <a:solidFill>
            <a:schemeClr val="bg2"/>
          </a:solidFill>
          <a:latin typeface="+mn-lt"/>
          <a:ea typeface="MS PGothic"/>
          <a:cs typeface="MS PGothic"/>
        </a:defRPr>
      </a:lvl3pPr>
      <a:lvl4pPr marL="1025525" indent="-223838" algn="l" defTabSz="895350" rtl="0" eaLnBrk="0" fontAlgn="base" hangingPunct="0">
        <a:spcBef>
          <a:spcPct val="20000"/>
        </a:spcBef>
        <a:spcAft>
          <a:spcPct val="0"/>
        </a:spcAft>
        <a:buClr>
          <a:srgbClr val="FDE000"/>
        </a:buClr>
        <a:buSzPct val="60000"/>
        <a:buFont typeface="Symbol" pitchFamily="-84" charset="2"/>
        <a:buChar char="¨"/>
        <a:defRPr sz="2400">
          <a:solidFill>
            <a:schemeClr val="bg2"/>
          </a:solidFill>
          <a:latin typeface="+mn-lt"/>
          <a:ea typeface="MS PGothic"/>
          <a:cs typeface="MS PGothic"/>
        </a:defRPr>
      </a:lvl4pPr>
      <a:lvl5pPr marL="20161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/>
          <a:cs typeface="MS PGothic"/>
        </a:defRPr>
      </a:lvl5pPr>
      <a:lvl6pPr marL="24733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305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3877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449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8"/>
          <p:cNvSpPr>
            <a:spLocks noChangeArrowheads="1"/>
          </p:cNvSpPr>
          <p:nvPr/>
        </p:nvSpPr>
        <p:spPr bwMode="auto">
          <a:xfrm>
            <a:off x="5930039" y="6156282"/>
            <a:ext cx="181841" cy="45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027" name="Rectangle 10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865" y="1825791"/>
            <a:ext cx="8214591" cy="370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Subheading</a:t>
            </a:r>
          </a:p>
          <a:p>
            <a:pPr lvl="1"/>
            <a:r>
              <a:rPr lang="en-US" smtClean="0"/>
              <a:t>Body Text (Level 1)</a:t>
            </a:r>
          </a:p>
          <a:p>
            <a:pPr lvl="2"/>
            <a:r>
              <a:rPr lang="en-US" smtClean="0"/>
              <a:t>Body Text (Level 2)</a:t>
            </a:r>
          </a:p>
          <a:p>
            <a:pPr lvl="3"/>
            <a:r>
              <a:rPr lang="en-US" smtClean="0"/>
              <a:t>Body text (level 3)</a:t>
            </a:r>
          </a:p>
        </p:txBody>
      </p:sp>
      <p:sp>
        <p:nvSpPr>
          <p:cNvPr id="1028" name="Rectangle 1046"/>
          <p:cNvSpPr>
            <a:spLocks noGrp="1" noChangeArrowheads="1"/>
          </p:cNvSpPr>
          <p:nvPr>
            <p:ph type="title"/>
          </p:nvPr>
        </p:nvSpPr>
        <p:spPr bwMode="auto">
          <a:xfrm>
            <a:off x="484909" y="467829"/>
            <a:ext cx="8174182" cy="114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383" tIns="44691" rIns="89383" bIns="44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3096" name="Text Box 1048"/>
          <p:cNvSpPr txBox="1">
            <a:spLocks noChangeArrowheads="1"/>
          </p:cNvSpPr>
          <p:nvPr userDrawn="1"/>
        </p:nvSpPr>
        <p:spPr bwMode="auto">
          <a:xfrm>
            <a:off x="7914409" y="43912"/>
            <a:ext cx="1160318" cy="341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9383" tIns="44691" rIns="89383" bIns="44691">
            <a:spAutoFit/>
          </a:bodyPr>
          <a:lstStyle>
            <a:lvl1pPr defTabSz="893763"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1pPr>
            <a:lvl2pPr marL="37931725" indent="-37474525" defTabSz="893763"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99CC"/>
                </a:solidFill>
                <a:latin typeface="Arial" charset="0"/>
              </a:rPr>
              <a:t>Slide #</a:t>
            </a:r>
            <a:fld id="{6B61A765-6952-490B-80AD-41E70C5A96F1}" type="slidenum">
              <a:rPr lang="en-US" sz="1600" smtClean="0">
                <a:solidFill>
                  <a:srgbClr val="0099CC"/>
                </a:solidFill>
                <a:latin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smtClean="0">
              <a:solidFill>
                <a:srgbClr val="0099CC"/>
              </a:solidFill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latin typeface="+mj-lt"/>
          <a:ea typeface="MS PGothic"/>
          <a:cs typeface="MS PGothic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20000"/>
        </a:spcBef>
        <a:spcAft>
          <a:spcPct val="0"/>
        </a:spcAft>
        <a:buChar char="•"/>
        <a:defRPr sz="2700" b="1">
          <a:solidFill>
            <a:schemeClr val="bg2"/>
          </a:solidFill>
          <a:latin typeface="+mn-lt"/>
          <a:ea typeface="MS PGothic"/>
          <a:cs typeface="MS PGothic"/>
        </a:defRPr>
      </a:lvl1pPr>
      <a:lvl2pPr marL="338138" indent="-223838" algn="l" defTabSz="895350" rtl="0" eaLnBrk="0" fontAlgn="base" hangingPunct="0">
        <a:spcBef>
          <a:spcPct val="55000"/>
        </a:spcBef>
        <a:spcAft>
          <a:spcPct val="0"/>
        </a:spcAft>
        <a:buClr>
          <a:schemeClr val="bg2"/>
        </a:buClr>
        <a:buSzPct val="100000"/>
        <a:buChar char="•"/>
        <a:defRPr sz="2900" b="1">
          <a:solidFill>
            <a:schemeClr val="bg2"/>
          </a:solidFill>
          <a:latin typeface="+mn-lt"/>
          <a:ea typeface="MS PGothic"/>
          <a:cs typeface="MS PGothic"/>
        </a:defRPr>
      </a:lvl2pPr>
      <a:lvl3pPr marL="687388" indent="-234950" algn="l" defTabSz="89535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700" b="1">
          <a:solidFill>
            <a:schemeClr val="bg2"/>
          </a:solidFill>
          <a:latin typeface="+mn-lt"/>
          <a:ea typeface="MS PGothic"/>
          <a:cs typeface="MS PGothic"/>
        </a:defRPr>
      </a:lvl3pPr>
      <a:lvl4pPr marL="1025525" indent="-223838" algn="l" defTabSz="895350" rtl="0" eaLnBrk="0" fontAlgn="base" hangingPunct="0">
        <a:spcBef>
          <a:spcPct val="20000"/>
        </a:spcBef>
        <a:spcAft>
          <a:spcPct val="0"/>
        </a:spcAft>
        <a:buClr>
          <a:srgbClr val="FDE000"/>
        </a:buClr>
        <a:buSzPct val="60000"/>
        <a:buFont typeface="Symbol" pitchFamily="-84" charset="2"/>
        <a:buChar char="¨"/>
        <a:defRPr sz="2400">
          <a:solidFill>
            <a:schemeClr val="bg2"/>
          </a:solidFill>
          <a:latin typeface="+mn-lt"/>
          <a:ea typeface="MS PGothic"/>
          <a:cs typeface="MS PGothic"/>
        </a:defRPr>
      </a:lvl4pPr>
      <a:lvl5pPr marL="20161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/>
          <a:cs typeface="MS PGothic"/>
        </a:defRPr>
      </a:lvl5pPr>
      <a:lvl6pPr marL="24733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305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3877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449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8"/>
          <p:cNvSpPr>
            <a:spLocks noChangeArrowheads="1"/>
          </p:cNvSpPr>
          <p:nvPr/>
        </p:nvSpPr>
        <p:spPr bwMode="auto">
          <a:xfrm>
            <a:off x="5930039" y="6156282"/>
            <a:ext cx="181841" cy="45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027" name="Rectangle 10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865" y="1825791"/>
            <a:ext cx="8214591" cy="370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Subheading</a:t>
            </a:r>
          </a:p>
          <a:p>
            <a:pPr lvl="1"/>
            <a:r>
              <a:rPr lang="en-US" smtClean="0"/>
              <a:t>Body Text (Level 1)</a:t>
            </a:r>
          </a:p>
          <a:p>
            <a:pPr lvl="2"/>
            <a:r>
              <a:rPr lang="en-US" smtClean="0"/>
              <a:t>Body Text (Level 2)</a:t>
            </a:r>
          </a:p>
          <a:p>
            <a:pPr lvl="3"/>
            <a:r>
              <a:rPr lang="en-US" smtClean="0"/>
              <a:t>Body text (level 3)</a:t>
            </a:r>
          </a:p>
        </p:txBody>
      </p:sp>
      <p:sp>
        <p:nvSpPr>
          <p:cNvPr id="1028" name="Rectangle 1046"/>
          <p:cNvSpPr>
            <a:spLocks noGrp="1" noChangeArrowheads="1"/>
          </p:cNvSpPr>
          <p:nvPr>
            <p:ph type="title"/>
          </p:nvPr>
        </p:nvSpPr>
        <p:spPr bwMode="auto">
          <a:xfrm>
            <a:off x="484909" y="467829"/>
            <a:ext cx="8174182" cy="114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383" tIns="44691" rIns="89383" bIns="44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3096" name="Text Box 1048"/>
          <p:cNvSpPr txBox="1">
            <a:spLocks noChangeArrowheads="1"/>
          </p:cNvSpPr>
          <p:nvPr userDrawn="1"/>
        </p:nvSpPr>
        <p:spPr bwMode="auto">
          <a:xfrm>
            <a:off x="7914409" y="43908"/>
            <a:ext cx="1160318" cy="341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9383" tIns="44691" rIns="89383" bIns="44691">
            <a:spAutoFit/>
          </a:bodyPr>
          <a:lstStyle>
            <a:lvl1pPr defTabSz="893763"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1pPr>
            <a:lvl2pPr marL="37931725" indent="-37474525" defTabSz="893763"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99CC"/>
                </a:solidFill>
                <a:latin typeface="Arial" charset="0"/>
              </a:rPr>
              <a:t>Slide #</a:t>
            </a:r>
            <a:fld id="{6B61A765-6952-490B-80AD-41E70C5A96F1}" type="slidenum">
              <a:rPr lang="en-US" sz="1600" smtClean="0">
                <a:solidFill>
                  <a:srgbClr val="0099CC"/>
                </a:solidFill>
                <a:latin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smtClean="0">
              <a:solidFill>
                <a:srgbClr val="0099CC"/>
              </a:solidFill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latin typeface="+mj-lt"/>
          <a:ea typeface="MS PGothic"/>
          <a:cs typeface="MS PGothic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20000"/>
        </a:spcBef>
        <a:spcAft>
          <a:spcPct val="0"/>
        </a:spcAft>
        <a:buChar char="•"/>
        <a:defRPr sz="2700" b="1">
          <a:solidFill>
            <a:schemeClr val="bg2"/>
          </a:solidFill>
          <a:latin typeface="+mn-lt"/>
          <a:ea typeface="MS PGothic"/>
          <a:cs typeface="MS PGothic"/>
        </a:defRPr>
      </a:lvl1pPr>
      <a:lvl2pPr marL="338138" indent="-223838" algn="l" defTabSz="895350" rtl="0" eaLnBrk="0" fontAlgn="base" hangingPunct="0">
        <a:spcBef>
          <a:spcPct val="55000"/>
        </a:spcBef>
        <a:spcAft>
          <a:spcPct val="0"/>
        </a:spcAft>
        <a:buClr>
          <a:schemeClr val="bg2"/>
        </a:buClr>
        <a:buSzPct val="100000"/>
        <a:buChar char="•"/>
        <a:defRPr sz="2900" b="1">
          <a:solidFill>
            <a:schemeClr val="bg2"/>
          </a:solidFill>
          <a:latin typeface="+mn-lt"/>
          <a:ea typeface="MS PGothic"/>
          <a:cs typeface="MS PGothic"/>
        </a:defRPr>
      </a:lvl2pPr>
      <a:lvl3pPr marL="687388" indent="-234950" algn="l" defTabSz="89535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700" b="1">
          <a:solidFill>
            <a:schemeClr val="bg2"/>
          </a:solidFill>
          <a:latin typeface="+mn-lt"/>
          <a:ea typeface="MS PGothic"/>
          <a:cs typeface="MS PGothic"/>
        </a:defRPr>
      </a:lvl3pPr>
      <a:lvl4pPr marL="1025525" indent="-223838" algn="l" defTabSz="895350" rtl="0" eaLnBrk="0" fontAlgn="base" hangingPunct="0">
        <a:spcBef>
          <a:spcPct val="20000"/>
        </a:spcBef>
        <a:spcAft>
          <a:spcPct val="0"/>
        </a:spcAft>
        <a:buClr>
          <a:srgbClr val="FDE000"/>
        </a:buClr>
        <a:buSzPct val="60000"/>
        <a:buFont typeface="Symbol" pitchFamily="-84" charset="2"/>
        <a:buChar char="¨"/>
        <a:defRPr sz="2400">
          <a:solidFill>
            <a:schemeClr val="bg2"/>
          </a:solidFill>
          <a:latin typeface="+mn-lt"/>
          <a:ea typeface="MS PGothic"/>
          <a:cs typeface="MS PGothic"/>
        </a:defRPr>
      </a:lvl4pPr>
      <a:lvl5pPr marL="20161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/>
          <a:cs typeface="MS PGothic"/>
        </a:defRPr>
      </a:lvl5pPr>
      <a:lvl6pPr marL="24733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305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3877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449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8"/>
          <p:cNvSpPr>
            <a:spLocks noChangeArrowheads="1"/>
          </p:cNvSpPr>
          <p:nvPr/>
        </p:nvSpPr>
        <p:spPr bwMode="auto">
          <a:xfrm>
            <a:off x="5930039" y="6156282"/>
            <a:ext cx="181841" cy="45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027" name="Rectangle 10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865" y="1825791"/>
            <a:ext cx="8214591" cy="370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Subheading</a:t>
            </a:r>
          </a:p>
          <a:p>
            <a:pPr lvl="1"/>
            <a:r>
              <a:rPr lang="en-US" smtClean="0"/>
              <a:t>Body Text (Level 1)</a:t>
            </a:r>
          </a:p>
          <a:p>
            <a:pPr lvl="2"/>
            <a:r>
              <a:rPr lang="en-US" smtClean="0"/>
              <a:t>Body Text (Level 2)</a:t>
            </a:r>
          </a:p>
          <a:p>
            <a:pPr lvl="3"/>
            <a:r>
              <a:rPr lang="en-US" smtClean="0"/>
              <a:t>Body text (level 3)</a:t>
            </a:r>
          </a:p>
        </p:txBody>
      </p:sp>
      <p:sp>
        <p:nvSpPr>
          <p:cNvPr id="1028" name="Rectangle 1046"/>
          <p:cNvSpPr>
            <a:spLocks noGrp="1" noChangeArrowheads="1"/>
          </p:cNvSpPr>
          <p:nvPr>
            <p:ph type="title"/>
          </p:nvPr>
        </p:nvSpPr>
        <p:spPr bwMode="auto">
          <a:xfrm>
            <a:off x="484909" y="467829"/>
            <a:ext cx="8174182" cy="114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383" tIns="44691" rIns="89383" bIns="44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3096" name="Text Box 1048"/>
          <p:cNvSpPr txBox="1">
            <a:spLocks noChangeArrowheads="1"/>
          </p:cNvSpPr>
          <p:nvPr userDrawn="1"/>
        </p:nvSpPr>
        <p:spPr bwMode="auto">
          <a:xfrm>
            <a:off x="7914409" y="43903"/>
            <a:ext cx="1160318" cy="341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9383" tIns="44691" rIns="89383" bIns="44691">
            <a:spAutoFit/>
          </a:bodyPr>
          <a:lstStyle>
            <a:lvl1pPr defTabSz="893763"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1pPr>
            <a:lvl2pPr marL="37931725" indent="-37474525" defTabSz="893763"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99CC"/>
                </a:solidFill>
                <a:latin typeface="Arial" charset="0"/>
              </a:rPr>
              <a:t>Slide #</a:t>
            </a:r>
            <a:fld id="{6B61A765-6952-490B-80AD-41E70C5A96F1}" type="slidenum">
              <a:rPr lang="en-US" sz="1600" smtClean="0">
                <a:solidFill>
                  <a:srgbClr val="0099CC"/>
                </a:solidFill>
                <a:latin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smtClean="0">
              <a:solidFill>
                <a:srgbClr val="0099CC"/>
              </a:solidFill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latin typeface="+mj-lt"/>
          <a:ea typeface="MS PGothic"/>
          <a:cs typeface="MS PGothic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20000"/>
        </a:spcBef>
        <a:spcAft>
          <a:spcPct val="0"/>
        </a:spcAft>
        <a:buChar char="•"/>
        <a:defRPr sz="2700" b="1">
          <a:solidFill>
            <a:schemeClr val="bg2"/>
          </a:solidFill>
          <a:latin typeface="+mn-lt"/>
          <a:ea typeface="MS PGothic"/>
          <a:cs typeface="MS PGothic"/>
        </a:defRPr>
      </a:lvl1pPr>
      <a:lvl2pPr marL="338138" indent="-223838" algn="l" defTabSz="895350" rtl="0" eaLnBrk="0" fontAlgn="base" hangingPunct="0">
        <a:spcBef>
          <a:spcPct val="55000"/>
        </a:spcBef>
        <a:spcAft>
          <a:spcPct val="0"/>
        </a:spcAft>
        <a:buClr>
          <a:schemeClr val="bg2"/>
        </a:buClr>
        <a:buSzPct val="100000"/>
        <a:buChar char="•"/>
        <a:defRPr sz="2900" b="1">
          <a:solidFill>
            <a:schemeClr val="bg2"/>
          </a:solidFill>
          <a:latin typeface="+mn-lt"/>
          <a:ea typeface="MS PGothic"/>
          <a:cs typeface="MS PGothic"/>
        </a:defRPr>
      </a:lvl2pPr>
      <a:lvl3pPr marL="687388" indent="-234950" algn="l" defTabSz="89535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700" b="1">
          <a:solidFill>
            <a:schemeClr val="bg2"/>
          </a:solidFill>
          <a:latin typeface="+mn-lt"/>
          <a:ea typeface="MS PGothic"/>
          <a:cs typeface="MS PGothic"/>
        </a:defRPr>
      </a:lvl3pPr>
      <a:lvl4pPr marL="1025525" indent="-223838" algn="l" defTabSz="895350" rtl="0" eaLnBrk="0" fontAlgn="base" hangingPunct="0">
        <a:spcBef>
          <a:spcPct val="20000"/>
        </a:spcBef>
        <a:spcAft>
          <a:spcPct val="0"/>
        </a:spcAft>
        <a:buClr>
          <a:srgbClr val="FDE000"/>
        </a:buClr>
        <a:buSzPct val="60000"/>
        <a:buFont typeface="Symbol" pitchFamily="-84" charset="2"/>
        <a:buChar char="¨"/>
        <a:defRPr sz="2400">
          <a:solidFill>
            <a:schemeClr val="bg2"/>
          </a:solidFill>
          <a:latin typeface="+mn-lt"/>
          <a:ea typeface="MS PGothic"/>
          <a:cs typeface="MS PGothic"/>
        </a:defRPr>
      </a:lvl4pPr>
      <a:lvl5pPr marL="20161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/>
          <a:cs typeface="MS PGothic"/>
        </a:defRPr>
      </a:lvl5pPr>
      <a:lvl6pPr marL="24733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305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3877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449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8"/>
          <p:cNvSpPr>
            <a:spLocks noChangeArrowheads="1"/>
          </p:cNvSpPr>
          <p:nvPr/>
        </p:nvSpPr>
        <p:spPr bwMode="auto">
          <a:xfrm>
            <a:off x="5930039" y="6156282"/>
            <a:ext cx="181841" cy="45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027" name="Rectangle 10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865" y="1825791"/>
            <a:ext cx="8214591" cy="370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Subheading</a:t>
            </a:r>
          </a:p>
          <a:p>
            <a:pPr lvl="1"/>
            <a:r>
              <a:rPr lang="en-US" smtClean="0"/>
              <a:t>Body Text (Level 1)</a:t>
            </a:r>
          </a:p>
          <a:p>
            <a:pPr lvl="2"/>
            <a:r>
              <a:rPr lang="en-US" smtClean="0"/>
              <a:t>Body Text (Level 2)</a:t>
            </a:r>
          </a:p>
          <a:p>
            <a:pPr lvl="3"/>
            <a:r>
              <a:rPr lang="en-US" smtClean="0"/>
              <a:t>Body text (level 3)</a:t>
            </a:r>
          </a:p>
        </p:txBody>
      </p:sp>
      <p:sp>
        <p:nvSpPr>
          <p:cNvPr id="1028" name="Rectangle 1046"/>
          <p:cNvSpPr>
            <a:spLocks noGrp="1" noChangeArrowheads="1"/>
          </p:cNvSpPr>
          <p:nvPr>
            <p:ph type="title"/>
          </p:nvPr>
        </p:nvSpPr>
        <p:spPr bwMode="auto">
          <a:xfrm>
            <a:off x="484909" y="467829"/>
            <a:ext cx="8174182" cy="114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383" tIns="44691" rIns="89383" bIns="44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3096" name="Text Box 1048"/>
          <p:cNvSpPr txBox="1">
            <a:spLocks noChangeArrowheads="1"/>
          </p:cNvSpPr>
          <p:nvPr userDrawn="1"/>
        </p:nvSpPr>
        <p:spPr bwMode="auto">
          <a:xfrm>
            <a:off x="7914409" y="43896"/>
            <a:ext cx="1160318" cy="341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9383" tIns="44691" rIns="89383" bIns="44691">
            <a:spAutoFit/>
          </a:bodyPr>
          <a:lstStyle>
            <a:lvl1pPr defTabSz="893763"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1pPr>
            <a:lvl2pPr marL="37931725" indent="-37474525" defTabSz="893763"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99CC"/>
                </a:solidFill>
                <a:latin typeface="Arial" charset="0"/>
              </a:rPr>
              <a:t>Slide #</a:t>
            </a:r>
            <a:fld id="{6B61A765-6952-490B-80AD-41E70C5A96F1}" type="slidenum">
              <a:rPr lang="en-US" sz="1600" smtClean="0">
                <a:solidFill>
                  <a:srgbClr val="0099CC"/>
                </a:solidFill>
                <a:latin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smtClean="0">
              <a:solidFill>
                <a:srgbClr val="0099CC"/>
              </a:solidFill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latin typeface="+mj-lt"/>
          <a:ea typeface="MS PGothic"/>
          <a:cs typeface="MS PGothic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20000"/>
        </a:spcBef>
        <a:spcAft>
          <a:spcPct val="0"/>
        </a:spcAft>
        <a:buChar char="•"/>
        <a:defRPr sz="2700" b="1">
          <a:solidFill>
            <a:schemeClr val="bg2"/>
          </a:solidFill>
          <a:latin typeface="+mn-lt"/>
          <a:ea typeface="MS PGothic"/>
          <a:cs typeface="MS PGothic"/>
        </a:defRPr>
      </a:lvl1pPr>
      <a:lvl2pPr marL="338138" indent="-223838" algn="l" defTabSz="895350" rtl="0" eaLnBrk="0" fontAlgn="base" hangingPunct="0">
        <a:spcBef>
          <a:spcPct val="55000"/>
        </a:spcBef>
        <a:spcAft>
          <a:spcPct val="0"/>
        </a:spcAft>
        <a:buClr>
          <a:schemeClr val="bg2"/>
        </a:buClr>
        <a:buSzPct val="100000"/>
        <a:buChar char="•"/>
        <a:defRPr sz="2900" b="1">
          <a:solidFill>
            <a:schemeClr val="bg2"/>
          </a:solidFill>
          <a:latin typeface="+mn-lt"/>
          <a:ea typeface="MS PGothic"/>
          <a:cs typeface="MS PGothic"/>
        </a:defRPr>
      </a:lvl2pPr>
      <a:lvl3pPr marL="687388" indent="-234950" algn="l" defTabSz="89535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700" b="1">
          <a:solidFill>
            <a:schemeClr val="bg2"/>
          </a:solidFill>
          <a:latin typeface="+mn-lt"/>
          <a:ea typeface="MS PGothic"/>
          <a:cs typeface="MS PGothic"/>
        </a:defRPr>
      </a:lvl3pPr>
      <a:lvl4pPr marL="1025525" indent="-223838" algn="l" defTabSz="895350" rtl="0" eaLnBrk="0" fontAlgn="base" hangingPunct="0">
        <a:spcBef>
          <a:spcPct val="20000"/>
        </a:spcBef>
        <a:spcAft>
          <a:spcPct val="0"/>
        </a:spcAft>
        <a:buClr>
          <a:srgbClr val="FDE000"/>
        </a:buClr>
        <a:buSzPct val="60000"/>
        <a:buFont typeface="Symbol" pitchFamily="-84" charset="2"/>
        <a:buChar char="¨"/>
        <a:defRPr sz="2400">
          <a:solidFill>
            <a:schemeClr val="bg2"/>
          </a:solidFill>
          <a:latin typeface="+mn-lt"/>
          <a:ea typeface="MS PGothic"/>
          <a:cs typeface="MS PGothic"/>
        </a:defRPr>
      </a:lvl4pPr>
      <a:lvl5pPr marL="20161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/>
          <a:cs typeface="MS PGothic"/>
        </a:defRPr>
      </a:lvl5pPr>
      <a:lvl6pPr marL="24733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305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3877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449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8"/>
          <p:cNvSpPr>
            <a:spLocks noChangeArrowheads="1"/>
          </p:cNvSpPr>
          <p:nvPr/>
        </p:nvSpPr>
        <p:spPr bwMode="auto">
          <a:xfrm>
            <a:off x="5930039" y="6156282"/>
            <a:ext cx="181841" cy="45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027" name="Rectangle 10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865" y="1825791"/>
            <a:ext cx="8214591" cy="370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Subheading</a:t>
            </a:r>
          </a:p>
          <a:p>
            <a:pPr lvl="1"/>
            <a:r>
              <a:rPr lang="en-US" smtClean="0"/>
              <a:t>Body Text (Level 1)</a:t>
            </a:r>
          </a:p>
          <a:p>
            <a:pPr lvl="2"/>
            <a:r>
              <a:rPr lang="en-US" smtClean="0"/>
              <a:t>Body Text (Level 2)</a:t>
            </a:r>
          </a:p>
          <a:p>
            <a:pPr lvl="3"/>
            <a:r>
              <a:rPr lang="en-US" smtClean="0"/>
              <a:t>Body text (level 3)</a:t>
            </a:r>
          </a:p>
        </p:txBody>
      </p:sp>
      <p:sp>
        <p:nvSpPr>
          <p:cNvPr id="1028" name="Rectangle 1046"/>
          <p:cNvSpPr>
            <a:spLocks noGrp="1" noChangeArrowheads="1"/>
          </p:cNvSpPr>
          <p:nvPr>
            <p:ph type="title"/>
          </p:nvPr>
        </p:nvSpPr>
        <p:spPr bwMode="auto">
          <a:xfrm>
            <a:off x="484909" y="467829"/>
            <a:ext cx="8174182" cy="114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383" tIns="44691" rIns="89383" bIns="44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3096" name="Text Box 1048"/>
          <p:cNvSpPr txBox="1">
            <a:spLocks noChangeArrowheads="1"/>
          </p:cNvSpPr>
          <p:nvPr userDrawn="1"/>
        </p:nvSpPr>
        <p:spPr bwMode="auto">
          <a:xfrm>
            <a:off x="7914409" y="43889"/>
            <a:ext cx="1160318" cy="341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9383" tIns="44691" rIns="89383" bIns="44691">
            <a:spAutoFit/>
          </a:bodyPr>
          <a:lstStyle>
            <a:lvl1pPr defTabSz="893763"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1pPr>
            <a:lvl2pPr marL="37931725" indent="-37474525" defTabSz="893763"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99CC"/>
                </a:solidFill>
                <a:latin typeface="Arial" charset="0"/>
              </a:rPr>
              <a:t>Slide #</a:t>
            </a:r>
            <a:fld id="{6B61A765-6952-490B-80AD-41E70C5A96F1}" type="slidenum">
              <a:rPr lang="en-US" sz="1600" smtClean="0">
                <a:solidFill>
                  <a:srgbClr val="0099CC"/>
                </a:solidFill>
                <a:latin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smtClean="0">
              <a:solidFill>
                <a:srgbClr val="0099CC"/>
              </a:solidFill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latin typeface="+mj-lt"/>
          <a:ea typeface="MS PGothic"/>
          <a:cs typeface="MS PGothic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20000"/>
        </a:spcBef>
        <a:spcAft>
          <a:spcPct val="0"/>
        </a:spcAft>
        <a:buChar char="•"/>
        <a:defRPr sz="2700" b="1">
          <a:solidFill>
            <a:schemeClr val="bg2"/>
          </a:solidFill>
          <a:latin typeface="+mn-lt"/>
          <a:ea typeface="MS PGothic"/>
          <a:cs typeface="MS PGothic"/>
        </a:defRPr>
      </a:lvl1pPr>
      <a:lvl2pPr marL="338138" indent="-223838" algn="l" defTabSz="895350" rtl="0" eaLnBrk="0" fontAlgn="base" hangingPunct="0">
        <a:spcBef>
          <a:spcPct val="55000"/>
        </a:spcBef>
        <a:spcAft>
          <a:spcPct val="0"/>
        </a:spcAft>
        <a:buClr>
          <a:schemeClr val="bg2"/>
        </a:buClr>
        <a:buSzPct val="100000"/>
        <a:buChar char="•"/>
        <a:defRPr sz="2900" b="1">
          <a:solidFill>
            <a:schemeClr val="bg2"/>
          </a:solidFill>
          <a:latin typeface="+mn-lt"/>
          <a:ea typeface="MS PGothic"/>
          <a:cs typeface="MS PGothic"/>
        </a:defRPr>
      </a:lvl2pPr>
      <a:lvl3pPr marL="687388" indent="-234950" algn="l" defTabSz="89535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700" b="1">
          <a:solidFill>
            <a:schemeClr val="bg2"/>
          </a:solidFill>
          <a:latin typeface="+mn-lt"/>
          <a:ea typeface="MS PGothic"/>
          <a:cs typeface="MS PGothic"/>
        </a:defRPr>
      </a:lvl3pPr>
      <a:lvl4pPr marL="1025525" indent="-223838" algn="l" defTabSz="895350" rtl="0" eaLnBrk="0" fontAlgn="base" hangingPunct="0">
        <a:spcBef>
          <a:spcPct val="20000"/>
        </a:spcBef>
        <a:spcAft>
          <a:spcPct val="0"/>
        </a:spcAft>
        <a:buClr>
          <a:srgbClr val="FDE000"/>
        </a:buClr>
        <a:buSzPct val="60000"/>
        <a:buFont typeface="Symbol" pitchFamily="-84" charset="2"/>
        <a:buChar char="¨"/>
        <a:defRPr sz="2400">
          <a:solidFill>
            <a:schemeClr val="bg2"/>
          </a:solidFill>
          <a:latin typeface="+mn-lt"/>
          <a:ea typeface="MS PGothic"/>
          <a:cs typeface="MS PGothic"/>
        </a:defRPr>
      </a:lvl4pPr>
      <a:lvl5pPr marL="20161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/>
          <a:cs typeface="MS PGothic"/>
        </a:defRPr>
      </a:lvl5pPr>
      <a:lvl6pPr marL="24733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305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3877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449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8"/>
          <p:cNvSpPr>
            <a:spLocks noChangeArrowheads="1"/>
          </p:cNvSpPr>
          <p:nvPr/>
        </p:nvSpPr>
        <p:spPr bwMode="auto">
          <a:xfrm>
            <a:off x="5930039" y="6156282"/>
            <a:ext cx="181841" cy="45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027" name="Rectangle 10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865" y="1825791"/>
            <a:ext cx="8214591" cy="370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Subheading</a:t>
            </a:r>
          </a:p>
          <a:p>
            <a:pPr lvl="1"/>
            <a:r>
              <a:rPr lang="en-US" smtClean="0"/>
              <a:t>Body Text (Level 1)</a:t>
            </a:r>
          </a:p>
          <a:p>
            <a:pPr lvl="2"/>
            <a:r>
              <a:rPr lang="en-US" smtClean="0"/>
              <a:t>Body Text (Level 2)</a:t>
            </a:r>
          </a:p>
          <a:p>
            <a:pPr lvl="3"/>
            <a:r>
              <a:rPr lang="en-US" smtClean="0"/>
              <a:t>Body text (level 3)</a:t>
            </a:r>
          </a:p>
        </p:txBody>
      </p:sp>
      <p:sp>
        <p:nvSpPr>
          <p:cNvPr id="1028" name="Rectangle 1046"/>
          <p:cNvSpPr>
            <a:spLocks noGrp="1" noChangeArrowheads="1"/>
          </p:cNvSpPr>
          <p:nvPr>
            <p:ph type="title"/>
          </p:nvPr>
        </p:nvSpPr>
        <p:spPr bwMode="auto">
          <a:xfrm>
            <a:off x="484909" y="467829"/>
            <a:ext cx="8174182" cy="114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383" tIns="44691" rIns="89383" bIns="44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3096" name="Text Box 1048"/>
          <p:cNvSpPr txBox="1">
            <a:spLocks noChangeArrowheads="1"/>
          </p:cNvSpPr>
          <p:nvPr userDrawn="1"/>
        </p:nvSpPr>
        <p:spPr bwMode="auto">
          <a:xfrm>
            <a:off x="7914409" y="43881"/>
            <a:ext cx="1160318" cy="341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9383" tIns="44691" rIns="89383" bIns="44691">
            <a:spAutoFit/>
          </a:bodyPr>
          <a:lstStyle>
            <a:lvl1pPr defTabSz="893763"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1pPr>
            <a:lvl2pPr marL="37931725" indent="-37474525" defTabSz="893763"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99CC"/>
                </a:solidFill>
                <a:latin typeface="Arial" charset="0"/>
              </a:rPr>
              <a:t>Slide #</a:t>
            </a:r>
            <a:fld id="{6B61A765-6952-490B-80AD-41E70C5A96F1}" type="slidenum">
              <a:rPr lang="en-US" sz="1600" smtClean="0">
                <a:solidFill>
                  <a:srgbClr val="0099CC"/>
                </a:solidFill>
                <a:latin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smtClean="0">
              <a:solidFill>
                <a:srgbClr val="0099CC"/>
              </a:solidFill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latin typeface="+mj-lt"/>
          <a:ea typeface="MS PGothic"/>
          <a:cs typeface="MS PGothic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20000"/>
        </a:spcBef>
        <a:spcAft>
          <a:spcPct val="0"/>
        </a:spcAft>
        <a:buChar char="•"/>
        <a:defRPr sz="2700" b="1">
          <a:solidFill>
            <a:schemeClr val="bg2"/>
          </a:solidFill>
          <a:latin typeface="+mn-lt"/>
          <a:ea typeface="MS PGothic"/>
          <a:cs typeface="MS PGothic"/>
        </a:defRPr>
      </a:lvl1pPr>
      <a:lvl2pPr marL="338138" indent="-223838" algn="l" defTabSz="895350" rtl="0" eaLnBrk="0" fontAlgn="base" hangingPunct="0">
        <a:spcBef>
          <a:spcPct val="55000"/>
        </a:spcBef>
        <a:spcAft>
          <a:spcPct val="0"/>
        </a:spcAft>
        <a:buClr>
          <a:schemeClr val="bg2"/>
        </a:buClr>
        <a:buSzPct val="100000"/>
        <a:buChar char="•"/>
        <a:defRPr sz="2900" b="1">
          <a:solidFill>
            <a:schemeClr val="bg2"/>
          </a:solidFill>
          <a:latin typeface="+mn-lt"/>
          <a:ea typeface="MS PGothic"/>
          <a:cs typeface="MS PGothic"/>
        </a:defRPr>
      </a:lvl2pPr>
      <a:lvl3pPr marL="687388" indent="-234950" algn="l" defTabSz="89535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700" b="1">
          <a:solidFill>
            <a:schemeClr val="bg2"/>
          </a:solidFill>
          <a:latin typeface="+mn-lt"/>
          <a:ea typeface="MS PGothic"/>
          <a:cs typeface="MS PGothic"/>
        </a:defRPr>
      </a:lvl3pPr>
      <a:lvl4pPr marL="1025525" indent="-223838" algn="l" defTabSz="895350" rtl="0" eaLnBrk="0" fontAlgn="base" hangingPunct="0">
        <a:spcBef>
          <a:spcPct val="20000"/>
        </a:spcBef>
        <a:spcAft>
          <a:spcPct val="0"/>
        </a:spcAft>
        <a:buClr>
          <a:srgbClr val="FDE000"/>
        </a:buClr>
        <a:buSzPct val="60000"/>
        <a:buFont typeface="Symbol" pitchFamily="-84" charset="2"/>
        <a:buChar char="¨"/>
        <a:defRPr sz="2400">
          <a:solidFill>
            <a:schemeClr val="bg2"/>
          </a:solidFill>
          <a:latin typeface="+mn-lt"/>
          <a:ea typeface="MS PGothic"/>
          <a:cs typeface="MS PGothic"/>
        </a:defRPr>
      </a:lvl4pPr>
      <a:lvl5pPr marL="20161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/>
          <a:cs typeface="MS PGothic"/>
        </a:defRPr>
      </a:lvl5pPr>
      <a:lvl6pPr marL="24733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305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3877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449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8"/>
          <p:cNvSpPr>
            <a:spLocks noChangeArrowheads="1"/>
          </p:cNvSpPr>
          <p:nvPr/>
        </p:nvSpPr>
        <p:spPr bwMode="auto">
          <a:xfrm>
            <a:off x="5930039" y="6156282"/>
            <a:ext cx="181841" cy="45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027" name="Rectangle 10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865" y="1825782"/>
            <a:ext cx="8214591" cy="370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Subheading</a:t>
            </a:r>
          </a:p>
          <a:p>
            <a:pPr lvl="1"/>
            <a:r>
              <a:rPr lang="en-US" smtClean="0"/>
              <a:t>Body Text (Level 1)</a:t>
            </a:r>
          </a:p>
          <a:p>
            <a:pPr lvl="2"/>
            <a:r>
              <a:rPr lang="en-US" smtClean="0"/>
              <a:t>Body Text (Level 2)</a:t>
            </a:r>
          </a:p>
          <a:p>
            <a:pPr lvl="3"/>
            <a:r>
              <a:rPr lang="en-US" smtClean="0"/>
              <a:t>Body text (level 3)</a:t>
            </a:r>
          </a:p>
        </p:txBody>
      </p:sp>
      <p:sp>
        <p:nvSpPr>
          <p:cNvPr id="1028" name="Rectangle 1046"/>
          <p:cNvSpPr>
            <a:spLocks noGrp="1" noChangeArrowheads="1"/>
          </p:cNvSpPr>
          <p:nvPr>
            <p:ph type="title"/>
          </p:nvPr>
        </p:nvSpPr>
        <p:spPr bwMode="auto">
          <a:xfrm>
            <a:off x="484909" y="467826"/>
            <a:ext cx="8174182" cy="114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383" tIns="44691" rIns="89383" bIns="44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3096" name="Text Box 1048"/>
          <p:cNvSpPr txBox="1">
            <a:spLocks noChangeArrowheads="1"/>
          </p:cNvSpPr>
          <p:nvPr userDrawn="1"/>
        </p:nvSpPr>
        <p:spPr bwMode="auto">
          <a:xfrm>
            <a:off x="7914409" y="43872"/>
            <a:ext cx="1160318" cy="341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9383" tIns="44691" rIns="89383" bIns="44691">
            <a:spAutoFit/>
          </a:bodyPr>
          <a:lstStyle>
            <a:lvl1pPr defTabSz="893763"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1pPr>
            <a:lvl2pPr marL="37931725" indent="-37474525" defTabSz="893763"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8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99CC"/>
                </a:solidFill>
                <a:latin typeface="Arial" charset="0"/>
              </a:rPr>
              <a:t>Slide #</a:t>
            </a:r>
            <a:fld id="{6B61A765-6952-490B-80AD-41E70C5A96F1}" type="slidenum">
              <a:rPr lang="en-US" sz="1600" smtClean="0">
                <a:solidFill>
                  <a:srgbClr val="0099CC"/>
                </a:solidFill>
                <a:latin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smtClean="0">
              <a:solidFill>
                <a:srgbClr val="0099CC"/>
              </a:solidFill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latin typeface="+mj-lt"/>
          <a:ea typeface="MS PGothic"/>
          <a:cs typeface="MS PGothic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99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/>
          <a:cs typeface="MS PGothic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5C80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20000"/>
        </a:spcBef>
        <a:spcAft>
          <a:spcPct val="0"/>
        </a:spcAft>
        <a:buChar char="•"/>
        <a:defRPr sz="2700" b="1">
          <a:solidFill>
            <a:schemeClr val="bg2"/>
          </a:solidFill>
          <a:latin typeface="+mn-lt"/>
          <a:ea typeface="MS PGothic"/>
          <a:cs typeface="MS PGothic"/>
        </a:defRPr>
      </a:lvl1pPr>
      <a:lvl2pPr marL="338138" indent="-223838" algn="l" defTabSz="895350" rtl="0" eaLnBrk="0" fontAlgn="base" hangingPunct="0">
        <a:spcBef>
          <a:spcPct val="55000"/>
        </a:spcBef>
        <a:spcAft>
          <a:spcPct val="0"/>
        </a:spcAft>
        <a:buClr>
          <a:schemeClr val="bg2"/>
        </a:buClr>
        <a:buSzPct val="100000"/>
        <a:buChar char="•"/>
        <a:defRPr sz="2900" b="1">
          <a:solidFill>
            <a:schemeClr val="bg2"/>
          </a:solidFill>
          <a:latin typeface="+mn-lt"/>
          <a:ea typeface="MS PGothic"/>
          <a:cs typeface="MS PGothic"/>
        </a:defRPr>
      </a:lvl2pPr>
      <a:lvl3pPr marL="687388" indent="-234950" algn="l" defTabSz="89535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700" b="1">
          <a:solidFill>
            <a:schemeClr val="bg2"/>
          </a:solidFill>
          <a:latin typeface="+mn-lt"/>
          <a:ea typeface="MS PGothic"/>
          <a:cs typeface="MS PGothic"/>
        </a:defRPr>
      </a:lvl3pPr>
      <a:lvl4pPr marL="1025525" indent="-223838" algn="l" defTabSz="895350" rtl="0" eaLnBrk="0" fontAlgn="base" hangingPunct="0">
        <a:spcBef>
          <a:spcPct val="20000"/>
        </a:spcBef>
        <a:spcAft>
          <a:spcPct val="0"/>
        </a:spcAft>
        <a:buClr>
          <a:srgbClr val="FDE000"/>
        </a:buClr>
        <a:buSzPct val="60000"/>
        <a:buFont typeface="Symbol" pitchFamily="-84" charset="2"/>
        <a:buChar char="¨"/>
        <a:defRPr sz="2400">
          <a:solidFill>
            <a:schemeClr val="bg2"/>
          </a:solidFill>
          <a:latin typeface="+mn-lt"/>
          <a:ea typeface="MS PGothic"/>
          <a:cs typeface="MS PGothic"/>
        </a:defRPr>
      </a:lvl4pPr>
      <a:lvl5pPr marL="20161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/>
          <a:cs typeface="MS PGothic"/>
        </a:defRPr>
      </a:lvl5pPr>
      <a:lvl6pPr marL="24733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305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3877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44925" indent="-223838" algn="l" defTabSz="89535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022350"/>
            <a:ext cx="8194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2460625"/>
            <a:ext cx="5897563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4325" y="6373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F0E275E-314C-413E-BB51-2DE7FFA2465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Line 8"/>
          <p:cNvSpPr>
            <a:spLocks noChangeShapeType="1"/>
          </p:cNvSpPr>
          <p:nvPr userDrawn="1"/>
        </p:nvSpPr>
        <p:spPr bwMode="auto">
          <a:xfrm>
            <a:off x="469900" y="644525"/>
            <a:ext cx="82184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Line 13"/>
          <p:cNvSpPr>
            <a:spLocks noChangeShapeType="1"/>
          </p:cNvSpPr>
          <p:nvPr userDrawn="1"/>
        </p:nvSpPr>
        <p:spPr bwMode="auto">
          <a:xfrm>
            <a:off x="492125" y="6383338"/>
            <a:ext cx="82184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2125" y="6627813"/>
            <a:ext cx="28956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Copyright restrictions may apply.</a:t>
            </a:r>
          </a:p>
        </p:txBody>
      </p:sp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5791200" y="6627813"/>
            <a:ext cx="28956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000000"/>
                </a:solidFill>
              </a:rPr>
              <a:t>jamanetwork.com</a:t>
            </a:r>
          </a:p>
        </p:txBody>
      </p:sp>
      <p:pic>
        <p:nvPicPr>
          <p:cNvPr id="1033" name="Picture 20" descr="jn_type_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406400"/>
            <a:ext cx="171926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9pPr>
    </p:titleStyle>
    <p:bodyStyle>
      <a:lvl1pPr marL="166688" indent="-166688" algn="l" rtl="0" eaLnBrk="0" fontAlgn="base" hangingPunct="0">
        <a:spcBef>
          <a:spcPct val="20000"/>
        </a:spcBef>
        <a:spcAft>
          <a:spcPct val="20000"/>
        </a:spcAft>
        <a:buSzPct val="11000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166688" algn="l" rtl="0" eaLnBrk="0" fontAlgn="base" hangingPunct="0">
        <a:spcBef>
          <a:spcPct val="20000"/>
        </a:spcBef>
        <a:spcAft>
          <a:spcPct val="2000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CAE94-4CE9-40E1-992E-DE40937DF9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package" Target="../embeddings/Microsoft_PowerPoint_Presentation1.ppt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11" Type="http://schemas.openxmlformats.org/officeDocument/2006/relationships/image" Target="../media/image35.jpeg"/><Relationship Id="rId5" Type="http://schemas.openxmlformats.org/officeDocument/2006/relationships/image" Target="../media/image29.wmf"/><Relationship Id="rId10" Type="http://schemas.openxmlformats.org/officeDocument/2006/relationships/image" Target="../media/image34.png"/><Relationship Id="rId4" Type="http://schemas.openxmlformats.org/officeDocument/2006/relationships/image" Target="../media/image28.wmf"/><Relationship Id="rId9" Type="http://schemas.openxmlformats.org/officeDocument/2006/relationships/image" Target="../media/image33.wmf"/><Relationship Id="rId14" Type="http://schemas.openxmlformats.org/officeDocument/2006/relationships/image" Target="../media/image36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8650" y="1216098"/>
            <a:ext cx="7772400" cy="733425"/>
          </a:xfrm>
        </p:spPr>
        <p:txBody>
          <a:bodyPr/>
          <a:lstStyle/>
          <a:p>
            <a:pPr algn="ctr" eaLnBrk="1" hangingPunct="1"/>
            <a:r>
              <a:rPr lang="en-US" sz="4800" smtClean="0"/>
              <a:t>HIV/AIDS</a:t>
            </a:r>
            <a:br>
              <a:rPr lang="en-US" sz="4800" smtClean="0"/>
            </a:br>
            <a:r>
              <a:rPr lang="en-US" sz="3600" i="1" smtClean="0"/>
              <a:t>JAMA</a:t>
            </a:r>
            <a:r>
              <a:rPr lang="en-US" sz="3600" smtClean="0"/>
              <a:t> Theme Issue Media Briefing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Copyright restrictions may apply.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704850" y="3641797"/>
            <a:ext cx="7829550" cy="12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2012 International  AIDS Conference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Sunday, July 22,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773" y="304800"/>
            <a:ext cx="8229600" cy="1143000"/>
          </a:xfrm>
        </p:spPr>
        <p:txBody>
          <a:bodyPr/>
          <a:lstStyle/>
          <a:p>
            <a:r>
              <a:rPr lang="en-US" sz="2400" dirty="0" smtClean="0"/>
              <a:t>Diagnoses of HIV Infection among Persons born in and Outside </a:t>
            </a:r>
            <a:r>
              <a:rPr lang="en-US" sz="2400" dirty="0"/>
              <a:t>the United </a:t>
            </a:r>
            <a:r>
              <a:rPr lang="en-US" sz="2400" dirty="0" smtClean="0"/>
              <a:t>States, </a:t>
            </a:r>
            <a:r>
              <a:rPr lang="en-US" sz="2400" dirty="0"/>
              <a:t>by Transmission </a:t>
            </a:r>
            <a:r>
              <a:rPr lang="en-US" sz="2400" dirty="0" smtClean="0"/>
              <a:t>Category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12536" y="1755416"/>
            <a:ext cx="336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Born Outside 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United States</a:t>
            </a:r>
          </a:p>
          <a:p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n=30,995</a:t>
            </a:r>
            <a:endParaRPr lang="en-US" sz="1050" dirty="0">
              <a:solidFill>
                <a:srgbClr val="0F56D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850" y="1755416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Born in the United States</a:t>
            </a:r>
          </a:p>
          <a:p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n=160,702</a:t>
            </a:r>
            <a:endParaRPr lang="en-US" sz="1050" dirty="0">
              <a:solidFill>
                <a:srgbClr val="0F56D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6160601"/>
            <a:ext cx="8533340" cy="314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HTC=Heterosexual contact; Other 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includes adult other, child other, and perinatal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5" t="2690" r="19351" b="1939"/>
          <a:stretch/>
        </p:blipFill>
        <p:spPr bwMode="auto">
          <a:xfrm>
            <a:off x="373171" y="2401668"/>
            <a:ext cx="3703599" cy="361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9" t="1445" r="12876" b="1672"/>
          <a:stretch/>
        </p:blipFill>
        <p:spPr bwMode="auto">
          <a:xfrm>
            <a:off x="4035496" y="2400311"/>
            <a:ext cx="4727509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836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2000" dirty="0" smtClean="0"/>
              <a:t>Diagnoses of HIV Infection among </a:t>
            </a:r>
            <a:r>
              <a:rPr lang="en-US" sz="2000" dirty="0"/>
              <a:t>Persons Born Outside the United </a:t>
            </a:r>
            <a:r>
              <a:rPr lang="en-US" sz="2000" dirty="0" smtClean="0"/>
              <a:t>States, by Region of Origin and Transmission Category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483306"/>
              </p:ext>
            </p:extLst>
          </p:nvPr>
        </p:nvGraphicFramePr>
        <p:xfrm>
          <a:off x="1447871" y="1676415"/>
          <a:ext cx="6019801" cy="4581115"/>
        </p:xfrm>
        <a:graphic>
          <a:graphicData uri="http://schemas.openxmlformats.org/drawingml/2006/table">
            <a:tbl>
              <a:tblPr firstRow="1" firstCol="1" bandRow="1"/>
              <a:tblGrid>
                <a:gridCol w="1676400"/>
                <a:gridCol w="838200"/>
                <a:gridCol w="1447800"/>
                <a:gridCol w="2057401"/>
              </a:tblGrid>
              <a:tr h="3675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Transmission Category</a:t>
                      </a:r>
                      <a:endParaRPr lang="en-US" sz="1600" b="1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860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World Region</a:t>
                      </a:r>
                      <a:endParaRPr lang="en-US" sz="16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</a:t>
                      </a:r>
                      <a:endParaRPr lang="en-US" sz="16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Hetero-sexual contact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600" b="1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Male-to-male sexual contact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600" b="1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Africa</a:t>
                      </a:r>
                      <a:endParaRPr lang="en-US" sz="140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3,656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74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Asia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1,995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Europe</a:t>
                      </a:r>
                      <a:endParaRPr lang="en-US" sz="140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958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Middle East</a:t>
                      </a:r>
                      <a:endParaRPr lang="en-US" sz="140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208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North America</a:t>
                      </a:r>
                      <a:endParaRPr lang="en-US" sz="140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126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Central America</a:t>
                      </a:r>
                      <a:endParaRPr lang="en-US" sz="140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10,343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South America</a:t>
                      </a:r>
                      <a:endParaRPr lang="en-US" sz="140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1,929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Caribbean</a:t>
                      </a:r>
                      <a:endParaRPr lang="en-US" sz="140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5,418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Oceania</a:t>
                      </a:r>
                      <a:endParaRPr lang="en-US" sz="140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69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Unknown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551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25,255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4343400" y="2819400"/>
            <a:ext cx="609600" cy="355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343400" y="4940300"/>
            <a:ext cx="609600" cy="355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39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16"/>
            <a:ext cx="8229600" cy="1143000"/>
          </a:xfrm>
        </p:spPr>
        <p:txBody>
          <a:bodyPr/>
          <a:lstStyle/>
          <a:p>
            <a:r>
              <a:rPr lang="en-US" sz="2600" dirty="0">
                <a:cs typeface="Times New Roman"/>
              </a:rPr>
              <a:t>HIV Diagnoses in Foreign Born Persons in the United States: </a:t>
            </a:r>
            <a:r>
              <a:rPr lang="en-US" sz="2600" dirty="0" smtClean="0">
                <a:cs typeface="Times New Roman"/>
              </a:rPr>
              <a:t>World </a:t>
            </a:r>
            <a:r>
              <a:rPr lang="en-US" sz="2600" dirty="0">
                <a:cs typeface="Times New Roman"/>
              </a:rPr>
              <a:t>Region of Origin and U.S. Residence at </a:t>
            </a:r>
            <a:r>
              <a:rPr lang="en-US" sz="2600" dirty="0" smtClean="0">
                <a:cs typeface="Times New Roman"/>
              </a:rPr>
              <a:t>Diagnosis, 46 States, 2007-2010</a:t>
            </a:r>
            <a:endParaRPr lang="en-US" sz="26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034772"/>
              </p:ext>
            </p:extLst>
          </p:nvPr>
        </p:nvGraphicFramePr>
        <p:xfrm>
          <a:off x="228604" y="152423"/>
          <a:ext cx="8736013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resentation" r:id="rId4" imgW="2741728" imgH="2055814" progId="PowerPoint.Show.12">
                  <p:embed/>
                </p:oleObj>
              </mc:Choice>
              <mc:Fallback>
                <p:oleObj name="Presentation" r:id="rId4" imgW="2741728" imgH="2055814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4" y="152423"/>
                        <a:ext cx="8736013" cy="655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8" name="Picture 5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t="4354" r="32671" b="10115"/>
          <a:stretch/>
        </p:blipFill>
        <p:spPr bwMode="auto">
          <a:xfrm>
            <a:off x="3963038" y="1447800"/>
            <a:ext cx="2132965" cy="203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9" name="Picture 5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2817" r="37235" b="6980"/>
          <a:stretch/>
        </p:blipFill>
        <p:spPr bwMode="auto">
          <a:xfrm>
            <a:off x="932892" y="3962400"/>
            <a:ext cx="219130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281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600" dirty="0" smtClean="0"/>
              <a:t>Summary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Persons born outside the U.S. diagnosed with HIV represented 16% of all persons diagnosed with HIV in the U.S., slightly higher than the 13% of persons born outside the U.S. living in the U.S. general population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Compared to persons born in the U.S., highe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 percentages of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persons 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diagnosed with HIV 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born outside the U.S.—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Were Hispanic/Latino </a:t>
            </a:r>
            <a:r>
              <a:rPr lang="en-US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Asian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Had infection attributed to heterosexual </a:t>
            </a:r>
            <a:r>
              <a:rPr lang="en-US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contact </a:t>
            </a:r>
            <a:endParaRPr lang="en-US" sz="1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17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9"/>
            <a:ext cx="8229600" cy="11430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600" dirty="0" smtClean="0">
                <a:solidFill>
                  <a:srgbClr val="FFC000"/>
                </a:solidFill>
              </a:rPr>
              <a:t>Discussion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24010"/>
            <a:ext cx="8229600" cy="4876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 sz="2400" b="1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Courier New" pitchFamily="49" charset="0"/>
              <a:buChar char="o"/>
              <a:defRPr sz="20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SzPct val="70000"/>
              <a:buFont typeface="Wingdings" pitchFamily="2" charset="2"/>
              <a:buChar char="q"/>
            </a:pPr>
            <a:r>
              <a:rPr lang="en-US" b="0" dirty="0">
                <a:solidFill>
                  <a:srgbClr val="FFFFFF"/>
                </a:solidFill>
              </a:rPr>
              <a:t>Persons born outside the United States </a:t>
            </a:r>
            <a:r>
              <a:rPr lang="en-US" b="0" dirty="0" smtClean="0">
                <a:solidFill>
                  <a:srgbClr val="FFFFFF"/>
                </a:solidFill>
              </a:rPr>
              <a:t>may face </a:t>
            </a:r>
            <a:r>
              <a:rPr lang="en-US" b="0" dirty="0">
                <a:solidFill>
                  <a:srgbClr val="FFFFFF"/>
                </a:solidFill>
              </a:rPr>
              <a:t>challenges </a:t>
            </a:r>
            <a:r>
              <a:rPr lang="en-US" b="0" dirty="0" smtClean="0">
                <a:solidFill>
                  <a:srgbClr val="FFFFFF"/>
                </a:solidFill>
              </a:rPr>
              <a:t>in </a:t>
            </a:r>
            <a:r>
              <a:rPr lang="en-US" b="0" dirty="0">
                <a:solidFill>
                  <a:srgbClr val="FFFFFF"/>
                </a:solidFill>
              </a:rPr>
              <a:t>accessing health care and health </a:t>
            </a:r>
            <a:r>
              <a:rPr lang="en-US" b="0" dirty="0" smtClean="0">
                <a:solidFill>
                  <a:srgbClr val="FFFFFF"/>
                </a:solidFill>
              </a:rPr>
              <a:t>information</a:t>
            </a:r>
          </a:p>
          <a:p>
            <a:pPr>
              <a:buClr>
                <a:srgbClr val="FFC000"/>
              </a:buClr>
              <a:buSzPct val="70000"/>
              <a:buFont typeface="Wingdings" pitchFamily="2" charset="2"/>
              <a:buChar char="q"/>
            </a:pPr>
            <a:endParaRPr lang="en-US" b="0" dirty="0" smtClean="0">
              <a:solidFill>
                <a:srgbClr val="FFFFFF"/>
              </a:solidFill>
            </a:endParaRPr>
          </a:p>
          <a:p>
            <a:pPr>
              <a:buClr>
                <a:srgbClr val="FFC000"/>
              </a:buClr>
              <a:buSzPct val="70000"/>
              <a:buFont typeface="Wingdings" pitchFamily="2" charset="2"/>
              <a:buChar char="q"/>
            </a:pPr>
            <a:r>
              <a:rPr lang="en-US" b="0" dirty="0" smtClean="0">
                <a:solidFill>
                  <a:srgbClr val="FFFFFF"/>
                </a:solidFill>
              </a:rPr>
              <a:t>Lifting of the HIV Immigration Exclusion in January 2010 may cause changes in the future epidemiology of HIV in persons born outside the U.S.</a:t>
            </a:r>
          </a:p>
          <a:p>
            <a:pPr lvl="1">
              <a:buClr>
                <a:srgbClr val="FFC000"/>
              </a:buClr>
              <a:buSzPct val="7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FFFFFF"/>
                </a:solidFill>
              </a:rPr>
              <a:t>HIV not included in immigration screening tests required for entry to the United States</a:t>
            </a:r>
          </a:p>
          <a:p>
            <a:pPr>
              <a:buClr>
                <a:srgbClr val="FFC000"/>
              </a:buClr>
              <a:buSzPct val="70000"/>
              <a:buFont typeface="Wingdings" pitchFamily="2" charset="2"/>
              <a:buChar char="q"/>
            </a:pPr>
            <a:endParaRPr lang="en-US" b="0" dirty="0" smtClean="0">
              <a:solidFill>
                <a:srgbClr val="FFFFFF"/>
              </a:solidFill>
            </a:endParaRPr>
          </a:p>
          <a:p>
            <a:pPr>
              <a:buClr>
                <a:srgbClr val="FFC000"/>
              </a:buClr>
              <a:buSzPct val="70000"/>
              <a:buFont typeface="Wingdings" pitchFamily="2" charset="2"/>
              <a:buChar char="q"/>
            </a:pPr>
            <a:r>
              <a:rPr lang="en-US" b="0" dirty="0" smtClean="0">
                <a:solidFill>
                  <a:srgbClr val="FFFFFF"/>
                </a:solidFill>
              </a:rPr>
              <a:t>HIV testing needed to identify persons in need of care</a:t>
            </a:r>
          </a:p>
        </p:txBody>
      </p:sp>
    </p:spTree>
    <p:extLst>
      <p:ext uri="{BB962C8B-B14F-4D97-AF65-F5344CB8AC3E}">
        <p14:creationId xmlns:p14="http://schemas.microsoft.com/office/powerpoint/2010/main" val="4069090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457200" y="2057400"/>
            <a:ext cx="8229600" cy="411162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800" b="1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Questions?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3657600"/>
            <a:ext cx="6400800" cy="1752600"/>
          </a:xfrm>
        </p:spPr>
        <p:txBody>
          <a:bodyPr/>
          <a:lstStyle/>
          <a:p>
            <a:pPr algn="l"/>
            <a:r>
              <a:rPr lang="en-US" sz="1200" dirty="0" smtClean="0">
                <a:latin typeface="Arial" pitchFamily="34" charset="0"/>
                <a:cs typeface="Arial" pitchFamily="34" charset="0"/>
              </a:rPr>
              <a:t>For more information please contact Centers for Disease Control and Prevention</a:t>
            </a:r>
          </a:p>
          <a:p>
            <a:pPr lvl="0" algn="l"/>
            <a:endParaRPr lang="en-US" sz="1200" b="0" dirty="0" smtClean="0"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US" sz="1200" b="0" dirty="0" smtClean="0">
                <a:latin typeface="Arial" pitchFamily="34" charset="0"/>
                <a:cs typeface="Arial" pitchFamily="34" charset="0"/>
              </a:rPr>
              <a:t>1600 Clifton Road NE, Atlanta, GA  30333</a:t>
            </a:r>
          </a:p>
          <a:p>
            <a:pPr lvl="0" algn="l"/>
            <a:r>
              <a:rPr lang="en-US" sz="1200" b="0" dirty="0" smtClean="0">
                <a:latin typeface="Arial" pitchFamily="34" charset="0"/>
                <a:cs typeface="Arial" pitchFamily="34" charset="0"/>
              </a:rPr>
              <a:t>Telephone: 1-800-CDC-INFO (232-4636)/TTY: 1-888-232-6348</a:t>
            </a:r>
          </a:p>
          <a:p>
            <a:pPr lvl="0" algn="l"/>
            <a:r>
              <a:rPr lang="en-US" sz="1200" b="0" dirty="0" smtClean="0">
                <a:latin typeface="Arial" pitchFamily="34" charset="0"/>
                <a:cs typeface="Arial" pitchFamily="34" charset="0"/>
              </a:rPr>
              <a:t>E-mail:  cdcinfo@cdc.gov 	Web:  http://www.cdc.gov</a:t>
            </a:r>
          </a:p>
          <a:p>
            <a:pPr lvl="0" algn="l"/>
            <a:endParaRPr lang="en-US" sz="1200" b="0" dirty="0" smtClean="0"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US" sz="900" b="0" dirty="0" smtClean="0">
                <a:latin typeface="Arial" pitchFamily="34" charset="0"/>
                <a:cs typeface="Arial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National Center for HIV/AIDS, Viral Hepatitis, STD, and TB Prevention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Division of HIV/AIDS Prevention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8650" y="1216098"/>
            <a:ext cx="7772400" cy="733425"/>
          </a:xfrm>
        </p:spPr>
        <p:txBody>
          <a:bodyPr/>
          <a:lstStyle/>
          <a:p>
            <a:pPr algn="ctr" eaLnBrk="1" hangingPunct="1"/>
            <a:r>
              <a:rPr lang="en-US" sz="4800" smtClean="0"/>
              <a:t>HIV/AIDS</a:t>
            </a:r>
            <a:br>
              <a:rPr lang="en-US" sz="4800" smtClean="0"/>
            </a:br>
            <a:r>
              <a:rPr lang="en-US" sz="3600" i="1" smtClean="0"/>
              <a:t>JAMA</a:t>
            </a:r>
            <a:r>
              <a:rPr lang="en-US" sz="3600" smtClean="0"/>
              <a:t> Theme Issue Media Briefing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Copyright restrictions may apply.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704850" y="3641797"/>
            <a:ext cx="7829550" cy="12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2012 International  AIDS Conference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Sunday, July 22,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67002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3800" b="1" dirty="0" smtClean="0">
                <a:solidFill>
                  <a:srgbClr val="FFC000"/>
                </a:solidFill>
              </a:rPr>
              <a:t>Risk of Cervical </a:t>
            </a:r>
            <a:r>
              <a:rPr lang="en-US" sz="3800" b="1" dirty="0" err="1" smtClean="0">
                <a:solidFill>
                  <a:srgbClr val="FFC000"/>
                </a:solidFill>
              </a:rPr>
              <a:t>Precancer</a:t>
            </a:r>
            <a:r>
              <a:rPr lang="en-US" sz="3800" b="1" dirty="0" smtClean="0">
                <a:solidFill>
                  <a:srgbClr val="FFC000"/>
                </a:solidFill>
              </a:rPr>
              <a:t>/Cancer in HIV+ Women with a Normal Pap </a:t>
            </a:r>
            <a:br>
              <a:rPr lang="en-US" sz="3800" b="1" dirty="0" smtClean="0">
                <a:solidFill>
                  <a:srgbClr val="FFC000"/>
                </a:solidFill>
              </a:rPr>
            </a:br>
            <a:r>
              <a:rPr lang="en-US" sz="3800" b="1" dirty="0" smtClean="0">
                <a:solidFill>
                  <a:srgbClr val="FFC000"/>
                </a:solidFill>
              </a:rPr>
              <a:t>and Negative Oncogenic HPV Test</a:t>
            </a:r>
            <a:endParaRPr lang="en-US" sz="3800" i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3048000" y="5384807"/>
            <a:ext cx="7086600" cy="135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</a:rPr>
              <a:t>Marla Keller, MD and Howard D. Strickler, MD, MPH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</a:rPr>
              <a:t>             Albert Einstein College of Medicine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</a:rPr>
              <a:t>                    Montefiore Medical Center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</a:rPr>
              <a:t>     For the Women’s Interagency HIV Study (WIHS) </a:t>
            </a:r>
          </a:p>
        </p:txBody>
      </p:sp>
      <p:pic>
        <p:nvPicPr>
          <p:cNvPr id="2053" name="Picture 5" descr="Einstein logo - Wo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2"/>
            <a:ext cx="17399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b="1" smtClean="0">
                <a:solidFill>
                  <a:srgbClr val="FFC000"/>
                </a:solidFill>
              </a:rPr>
              <a:t>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1676403"/>
            <a:ext cx="90678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2800"/>
              </a:spcAft>
            </a:pPr>
            <a:r>
              <a:rPr lang="en-US" sz="3000" smtClean="0">
                <a:solidFill>
                  <a:schemeClr val="bg1"/>
                </a:solidFill>
              </a:rPr>
              <a:t>Similar low 5-year risk of cervical pre-cancer/cancer in HIV(+) and HIV(</a:t>
            </a:r>
            <a:r>
              <a:rPr lang="en-US" sz="3000" b="1" smtClean="0">
                <a:solidFill>
                  <a:schemeClr val="bg1"/>
                </a:solidFill>
              </a:rPr>
              <a:t>-) </a:t>
            </a:r>
            <a:r>
              <a:rPr lang="en-US" sz="3000" smtClean="0">
                <a:solidFill>
                  <a:schemeClr val="bg1"/>
                </a:solidFill>
              </a:rPr>
              <a:t>women who had a normal Pap and negative HPV test at enrollment. </a:t>
            </a:r>
          </a:p>
          <a:p>
            <a:pPr>
              <a:lnSpc>
                <a:spcPct val="92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3000" smtClean="0">
                <a:solidFill>
                  <a:schemeClr val="bg1"/>
                </a:solidFill>
              </a:rPr>
              <a:t>Thus, similar to guidelines in HIV(-) women, HPV co-testing might be useful in reducing the burden of frequent cervical cancer screening in HIV(+) women.  </a:t>
            </a:r>
          </a:p>
          <a:p>
            <a:pPr>
              <a:spcAft>
                <a:spcPts val="2400"/>
              </a:spcAft>
              <a:buFontTx/>
              <a:buNone/>
            </a:pPr>
            <a:endParaRPr lang="en-US" sz="1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3000" dirty="0" smtClean="0">
                <a:solidFill>
                  <a:schemeClr val="accent3"/>
                </a:solidFill>
              </a:rPr>
              <a:t>	</a:t>
            </a:r>
            <a:r>
              <a:rPr lang="en-US" sz="3100" dirty="0" smtClean="0">
                <a:solidFill>
                  <a:schemeClr val="accent3"/>
                </a:solidFill>
              </a:rPr>
              <a:t>Cervical cancer is the 3</a:t>
            </a:r>
            <a:r>
              <a:rPr lang="en-US" sz="3100" baseline="30000" dirty="0" smtClean="0">
                <a:solidFill>
                  <a:schemeClr val="accent3"/>
                </a:solidFill>
              </a:rPr>
              <a:t>rd</a:t>
            </a:r>
            <a:r>
              <a:rPr lang="en-US" sz="3100" dirty="0" smtClean="0">
                <a:solidFill>
                  <a:schemeClr val="accent3"/>
                </a:solidFill>
              </a:rPr>
              <a:t> most common cancer in women worldwide.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endParaRPr lang="en-US" sz="3000" dirty="0" smtClean="0">
              <a:solidFill>
                <a:schemeClr val="accent3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/>
            </a:pPr>
            <a:r>
              <a:rPr lang="en-US" sz="3000" dirty="0" smtClean="0">
                <a:solidFill>
                  <a:schemeClr val="accent3"/>
                </a:solidFill>
              </a:rPr>
              <a:t>	In HIV(+) women: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/>
            </a:pPr>
            <a:r>
              <a:rPr lang="en-US" sz="3000" dirty="0" smtClean="0">
                <a:solidFill>
                  <a:schemeClr val="accent3"/>
                </a:solidFill>
                <a:ea typeface="+mn-ea"/>
                <a:cs typeface="+mn-cs"/>
              </a:rPr>
              <a:t> 	Cervical cancer risk is increased several-fold, and   it is considered an AIDS-defining malignancy.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/>
            </a:pPr>
            <a:r>
              <a:rPr lang="en-US" sz="3000" dirty="0" smtClean="0">
                <a:solidFill>
                  <a:schemeClr val="accent3"/>
                </a:solidFill>
                <a:ea typeface="+mn-ea"/>
                <a:cs typeface="+mn-cs"/>
              </a:rPr>
              <a:t>	Human </a:t>
            </a:r>
            <a:r>
              <a:rPr lang="en-US" sz="3000" dirty="0" err="1" smtClean="0">
                <a:solidFill>
                  <a:schemeClr val="accent3"/>
                </a:solidFill>
                <a:ea typeface="+mn-ea"/>
                <a:cs typeface="+mn-cs"/>
              </a:rPr>
              <a:t>papillomavirus</a:t>
            </a:r>
            <a:r>
              <a:rPr lang="en-US" sz="3000" dirty="0" smtClean="0">
                <a:solidFill>
                  <a:schemeClr val="accent3"/>
                </a:solidFill>
                <a:ea typeface="+mn-ea"/>
                <a:cs typeface="+mn-cs"/>
              </a:rPr>
              <a:t> (HPV), the viral cause of  cervical cancer, is increased several-fold.</a:t>
            </a:r>
            <a:endParaRPr lang="en-US" sz="3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in Persons Born Outside the </a:t>
            </a:r>
            <a:br>
              <a:rPr lang="en-US" dirty="0"/>
            </a:br>
            <a:r>
              <a:rPr lang="en-US" dirty="0"/>
              <a:t>United States, </a:t>
            </a:r>
            <a:r>
              <a:rPr lang="en-US" dirty="0" smtClean="0"/>
              <a:t>2007-2010</a:t>
            </a:r>
            <a:br>
              <a:rPr lang="en-US" dirty="0" smtClean="0"/>
            </a:br>
            <a:r>
              <a:rPr lang="en-US" sz="2000" dirty="0" smtClean="0"/>
              <a:t>Prosser AT, Tang T, Hall HI.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H Irene Hall, PhD, FACE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22, 2012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National Center for HIV/AIDS, Viral Hepatitis, STD, and TB Prevention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Division of HIV/AIDS Prevention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smtClean="0">
                <a:solidFill>
                  <a:srgbClr val="FFC000"/>
                </a:solidFill>
              </a:rPr>
              <a:t>Cervical Cancer Risk Increases with Immunosuppression in HIV+ Women</a:t>
            </a:r>
            <a:r>
              <a:rPr lang="en-US" sz="1000" b="1" smtClean="0">
                <a:solidFill>
                  <a:srgbClr val="FFC000"/>
                </a:solidFill>
              </a:rPr>
              <a:t/>
            </a:r>
            <a:br>
              <a:rPr lang="en-US" sz="1000" b="1" smtClean="0">
                <a:solidFill>
                  <a:srgbClr val="FFC000"/>
                </a:solidFill>
              </a:rPr>
            </a:br>
            <a:r>
              <a:rPr lang="en-US" sz="1000" b="1" smtClean="0">
                <a:solidFill>
                  <a:srgbClr val="FFC000"/>
                </a:solidFill>
              </a:rPr>
              <a:t/>
            </a:r>
            <a:br>
              <a:rPr lang="en-US" sz="1000" b="1" smtClean="0">
                <a:solidFill>
                  <a:srgbClr val="FFC000"/>
                </a:solidFill>
              </a:rPr>
            </a:br>
            <a:r>
              <a:rPr lang="en-US" sz="2000" b="1" i="1" smtClean="0">
                <a:solidFill>
                  <a:srgbClr val="FFFF99"/>
                </a:solidFill>
              </a:rPr>
              <a:t>Abraham and D’Souza et al (for NA-ACCORD)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9" y="2133608"/>
            <a:ext cx="484981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1"/>
            <a:ext cx="8991600" cy="4114800"/>
          </a:xfrm>
        </p:spPr>
        <p:txBody>
          <a:bodyPr/>
          <a:lstStyle/>
          <a:p>
            <a:pPr>
              <a:lnSpc>
                <a:spcPct val="95000"/>
              </a:lnSpc>
              <a:spcAft>
                <a:spcPts val="240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Pap tests should be obtained twice in the first year after diagnosis of HIV and, if normal, annually thereafter. </a:t>
            </a:r>
          </a:p>
          <a:p>
            <a:pPr>
              <a:lnSpc>
                <a:spcPct val="95000"/>
              </a:lnSpc>
              <a:spcAft>
                <a:spcPts val="240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Borderline neoplasia or worse (ASC-US+) by Pap test should be referred to colposcopy and, if indicated, biopsy.</a:t>
            </a:r>
          </a:p>
          <a:p>
            <a:pPr>
              <a:lnSpc>
                <a:spcPct val="95000"/>
              </a:lnSpc>
              <a:spcAft>
                <a:spcPts val="240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HPV DNA testing is not recommended.</a:t>
            </a:r>
          </a:p>
          <a:p>
            <a:pPr lvl="1">
              <a:lnSpc>
                <a:spcPct val="95000"/>
              </a:lnSpc>
              <a:spcAft>
                <a:spcPts val="1200"/>
              </a:spcAft>
              <a:buFontTx/>
              <a:buNone/>
              <a:defRPr/>
            </a:pPr>
            <a:r>
              <a:rPr lang="en-US" sz="1800" dirty="0" smtClean="0">
                <a:solidFill>
                  <a:schemeClr val="bg1"/>
                </a:solidFill>
                <a:ea typeface="+mn-ea"/>
                <a:cs typeface="+mn-cs"/>
              </a:rPr>
              <a:t>	</a:t>
            </a: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		</a:t>
            </a:r>
            <a:endParaRPr lang="en-US" sz="2400" dirty="0" smtClean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-304800" y="533407"/>
            <a:ext cx="9829800" cy="1143000"/>
          </a:xfrm>
        </p:spPr>
        <p:txBody>
          <a:bodyPr/>
          <a:lstStyle/>
          <a:p>
            <a:r>
              <a:rPr lang="en-US" sz="3600" b="1" smtClean="0">
                <a:solidFill>
                  <a:srgbClr val="FFC000"/>
                </a:solidFill>
              </a:rPr>
              <a:t>Cervical Cancer Screening Guidelines: </a:t>
            </a:r>
            <a:br>
              <a:rPr lang="en-US" sz="3600" b="1" smtClean="0">
                <a:solidFill>
                  <a:srgbClr val="FFC000"/>
                </a:solidFill>
              </a:rPr>
            </a:br>
            <a:r>
              <a:rPr lang="en-US" sz="3600" b="1" i="1" smtClean="0">
                <a:solidFill>
                  <a:srgbClr val="FFC000"/>
                </a:solidFill>
              </a:rPr>
              <a:t>HIV+ Women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r>
              <a:rPr lang="en-US" sz="3600" b="1" smtClean="0">
                <a:solidFill>
                  <a:srgbClr val="FFC000"/>
                </a:solidFill>
              </a:rPr>
              <a:t>Burden of Repeated Pap Tests in HIV+ Women</a:t>
            </a:r>
            <a:endParaRPr lang="en-US" sz="360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1905010"/>
            <a:ext cx="88392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3600"/>
              </a:spcAft>
            </a:pPr>
            <a:r>
              <a:rPr lang="en-US" sz="2800" smtClean="0">
                <a:solidFill>
                  <a:schemeClr val="bg1"/>
                </a:solidFill>
              </a:rPr>
              <a:t>25%-35% of HIV+ women have ASC-US+ at each clinical visit and are referred for colposcopy.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3600"/>
              </a:spcAft>
            </a:pPr>
            <a:r>
              <a:rPr lang="en-US" sz="2800" smtClean="0">
                <a:solidFill>
                  <a:schemeClr val="bg1"/>
                </a:solidFill>
              </a:rPr>
              <a:t>Among HIV+ ASC-US+ 25% have precancer / cancer.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3600"/>
              </a:spcAft>
            </a:pPr>
            <a:r>
              <a:rPr lang="en-US" sz="2800" smtClean="0">
                <a:solidFill>
                  <a:schemeClr val="bg1"/>
                </a:solidFill>
              </a:rPr>
              <a:t>USPHS: colposcopy/biopsy in response to false-positive screening tests are “harms”, due to risk of bleeding, pain, infection, distress/anxiety.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3600"/>
              </a:spcAft>
            </a:pPr>
            <a:r>
              <a:rPr lang="en-US" sz="2800" smtClean="0">
                <a:solidFill>
                  <a:schemeClr val="bg1"/>
                </a:solidFill>
              </a:rPr>
              <a:t>Can we cut down on unnecessary screening tests?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9829800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3600" b="1" smtClean="0">
                <a:solidFill>
                  <a:srgbClr val="FFC000"/>
                </a:solidFill>
              </a:rPr>
              <a:t>Cervical Cancer Screening Guidelines: </a:t>
            </a:r>
            <a:br>
              <a:rPr lang="en-US" sz="3600" b="1" smtClean="0">
                <a:solidFill>
                  <a:srgbClr val="FFC000"/>
                </a:solidFill>
              </a:rPr>
            </a:br>
            <a:r>
              <a:rPr lang="en-US" sz="3600" b="1" i="1" smtClean="0">
                <a:solidFill>
                  <a:srgbClr val="FFC000"/>
                </a:solidFill>
              </a:rPr>
              <a:t>General Population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539877"/>
          <a:ext cx="8839200" cy="504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99"/>
                <a:gridCol w="3200399"/>
                <a:gridCol w="4038602"/>
              </a:tblGrid>
              <a:tr h="446034"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Age Group</a:t>
                      </a:r>
                      <a:endParaRPr lang="en-US" sz="2300" b="1" dirty="0"/>
                    </a:p>
                  </a:txBody>
                  <a:tcPr marT="45716" marB="45716" anchor="b" anchorCtr="1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Screening Methods</a:t>
                      </a:r>
                      <a:endParaRPr lang="en-US" sz="2300" b="1" dirty="0"/>
                    </a:p>
                  </a:txBody>
                  <a:tcPr marT="45716" marB="45716" anchor="b" anchorCtr="1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Management of Results</a:t>
                      </a:r>
                      <a:endParaRPr lang="en-US" sz="2300" b="1" dirty="0"/>
                    </a:p>
                  </a:txBody>
                  <a:tcPr marT="45716" marB="45716" anchor="b" anchorCtr="1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20667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/>
                        <a:t>  &lt; 21 years</a:t>
                      </a:r>
                      <a:endParaRPr lang="en-US" sz="2300" b="1" dirty="0"/>
                    </a:p>
                  </a:txBody>
                  <a:tcPr marL="0" marR="0" marT="45716" marB="4571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No Screening</a:t>
                      </a:r>
                      <a:endParaRPr lang="en-US" sz="2300" b="1" dirty="0"/>
                    </a:p>
                  </a:txBody>
                  <a:tcPr marT="45716" marB="4571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/>
                    </a:p>
                  </a:txBody>
                  <a:tcPr marT="45716" marB="45716" anchor="ctr">
                    <a:solidFill>
                      <a:schemeClr val="accent5"/>
                    </a:solidFill>
                  </a:tcPr>
                </a:tc>
              </a:tr>
              <a:tr h="990508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/>
                        <a:t> 21-29 years</a:t>
                      </a:r>
                      <a:endParaRPr lang="en-US" sz="2300" b="1" dirty="0"/>
                    </a:p>
                  </a:txBody>
                  <a:tcPr marL="0" marR="0" marT="45716" marB="4571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Pap tests every 3 years</a:t>
                      </a:r>
                      <a:endParaRPr lang="en-US" sz="2300" b="1" dirty="0"/>
                    </a:p>
                  </a:txBody>
                  <a:tcPr marT="45716" marB="4571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100" b="1" dirty="0" smtClean="0"/>
                        <a:t>HPV testing only for ASC-US</a:t>
                      </a:r>
                    </a:p>
                  </a:txBody>
                  <a:tcPr marT="45716" marB="4571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53304">
                <a:tc rowSpan="2">
                  <a:txBody>
                    <a:bodyPr/>
                    <a:lstStyle/>
                    <a:p>
                      <a:pPr algn="l"/>
                      <a:r>
                        <a:rPr lang="en-US" sz="2300" b="1" dirty="0" smtClean="0"/>
                        <a:t> 30-65 years</a:t>
                      </a:r>
                      <a:endParaRPr lang="en-US" sz="2300" b="1" dirty="0"/>
                    </a:p>
                  </a:txBody>
                  <a:tcPr marL="0" marR="0" marT="45716" marB="4571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300" b="1" dirty="0" smtClean="0"/>
                        <a:t>Pap</a:t>
                      </a:r>
                      <a:r>
                        <a:rPr lang="en-US" sz="2300" b="1" baseline="0" dirty="0" smtClean="0"/>
                        <a:t> + HPV “Co-Testing”  </a:t>
                      </a:r>
                    </a:p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300" b="1" baseline="0" dirty="0" smtClean="0"/>
                        <a:t>every 5 years (preferred)              </a:t>
                      </a:r>
                      <a:endParaRPr lang="en-US" sz="2300" b="1" dirty="0"/>
                    </a:p>
                  </a:txBody>
                  <a:tcPr marT="45716" marB="4571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100" b="1" dirty="0" smtClean="0"/>
                        <a:t>HPV+/normal Pap = screen 1 yr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100" b="1" dirty="0" smtClean="0"/>
                        <a:t>    if HPV16</a:t>
                      </a:r>
                      <a:r>
                        <a:rPr lang="en-US" sz="2100" b="1" baseline="0" dirty="0" smtClean="0"/>
                        <a:t> or </a:t>
                      </a:r>
                      <a:r>
                        <a:rPr lang="en-US" sz="2100" b="1" dirty="0" smtClean="0"/>
                        <a:t>18   = colposcopy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100" b="1" dirty="0" smtClean="0"/>
                        <a:t>    if other HPV       = screen 1 yr</a:t>
                      </a:r>
                    </a:p>
                  </a:txBody>
                  <a:tcPr marT="45716" marB="45716" anchor="ctr">
                    <a:solidFill>
                      <a:schemeClr val="accent5"/>
                    </a:solidFill>
                  </a:tcPr>
                </a:tc>
              </a:tr>
              <a:tr h="867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2300" b="1" baseline="0" dirty="0" smtClean="0"/>
                        <a:t>Pap tests every 3 years</a:t>
                      </a:r>
                      <a:endParaRPr lang="en-US" sz="2300" b="1" dirty="0"/>
                    </a:p>
                  </a:txBody>
                  <a:tcPr marT="45716" marB="4571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baseline="0" dirty="0" smtClean="0"/>
                        <a:t> </a:t>
                      </a:r>
                      <a:r>
                        <a:rPr lang="en-US" sz="2100" b="1" dirty="0" smtClean="0"/>
                        <a:t>HPV testing only for ASC-US</a:t>
                      </a:r>
                    </a:p>
                  </a:txBody>
                  <a:tcPr marT="45716" marB="45716" anchor="ctr">
                    <a:solidFill>
                      <a:schemeClr val="accent5"/>
                    </a:solidFill>
                  </a:tcPr>
                </a:tc>
              </a:tr>
              <a:tr h="761928"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/>
                        <a:t> &gt;65 years</a:t>
                      </a:r>
                      <a:endParaRPr lang="en-US" sz="2300" b="1" dirty="0"/>
                    </a:p>
                  </a:txBody>
                  <a:tcPr marL="0" marR="0" marT="45716" marB="4571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 smtClean="0"/>
                        <a:t>No screening</a:t>
                      </a:r>
                      <a:endParaRPr lang="en-US" sz="2300" b="1" dirty="0"/>
                    </a:p>
                  </a:txBody>
                  <a:tcPr marT="45716" marB="4571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/>
                    </a:p>
                  </a:txBody>
                  <a:tcPr marT="45716" marB="4571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304800" y="3505272"/>
            <a:ext cx="8839200" cy="141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</a:rPr>
              <a:t>Based on this model: a woman with a normal Pap and no oncogenic HPV should have low risk of cervical precancer / cancer for several years - - - - - regardless of HIV status. </a:t>
            </a:r>
          </a:p>
        </p:txBody>
      </p:sp>
      <p:sp>
        <p:nvSpPr>
          <p:cNvPr id="8" name="Rechteck 1"/>
          <p:cNvSpPr/>
          <p:nvPr/>
        </p:nvSpPr>
        <p:spPr>
          <a:xfrm>
            <a:off x="292100" y="1809772"/>
            <a:ext cx="1003300" cy="620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Normal</a:t>
            </a:r>
          </a:p>
        </p:txBody>
      </p:sp>
      <p:sp>
        <p:nvSpPr>
          <p:cNvPr id="9" name="Rechteck 4"/>
          <p:cNvSpPr/>
          <p:nvPr/>
        </p:nvSpPr>
        <p:spPr>
          <a:xfrm>
            <a:off x="1973334" y="1808185"/>
            <a:ext cx="1303337" cy="619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HPV Infected</a:t>
            </a:r>
            <a:endParaRPr lang="en-US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5"/>
          <p:cNvSpPr/>
          <p:nvPr/>
        </p:nvSpPr>
        <p:spPr>
          <a:xfrm>
            <a:off x="5867400" y="1844748"/>
            <a:ext cx="1295400" cy="517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Precancer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(CIN-2+)</a:t>
            </a:r>
            <a:endParaRPr lang="en-US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 6"/>
          <p:cNvSpPr/>
          <p:nvPr/>
        </p:nvSpPr>
        <p:spPr>
          <a:xfrm>
            <a:off x="7772400" y="1847923"/>
            <a:ext cx="1085850" cy="5000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Cancer</a:t>
            </a:r>
          </a:p>
        </p:txBody>
      </p:sp>
      <p:sp>
        <p:nvSpPr>
          <p:cNvPr id="9223" name="Rechteck 9"/>
          <p:cNvSpPr>
            <a:spLocks noChangeArrowheads="1"/>
          </p:cNvSpPr>
          <p:nvPr/>
        </p:nvSpPr>
        <p:spPr bwMode="auto">
          <a:xfrm>
            <a:off x="2133600" y="1262064"/>
            <a:ext cx="10406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Arial" charset="0"/>
                <a:cs typeface="Arial" charset="0"/>
              </a:rPr>
              <a:t>Infection</a:t>
            </a:r>
            <a:endParaRPr lang="de-DE" sz="16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224" name="Rechteck 10"/>
          <p:cNvSpPr>
            <a:spLocks noChangeArrowheads="1"/>
          </p:cNvSpPr>
          <p:nvPr/>
        </p:nvSpPr>
        <p:spPr bwMode="auto">
          <a:xfrm>
            <a:off x="2057408" y="2590800"/>
            <a:ext cx="11641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Arial" charset="0"/>
                <a:cs typeface="Arial" charset="0"/>
              </a:rPr>
              <a:t>Clearance</a:t>
            </a:r>
            <a:endParaRPr lang="de-DE" sz="16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225" name="Rechteck 13"/>
          <p:cNvSpPr>
            <a:spLocks noChangeArrowheads="1"/>
          </p:cNvSpPr>
          <p:nvPr/>
        </p:nvSpPr>
        <p:spPr bwMode="auto">
          <a:xfrm>
            <a:off x="4867276" y="1511300"/>
            <a:ext cx="13805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Arial" charset="0"/>
                <a:cs typeface="Arial" charset="0"/>
              </a:rPr>
              <a:t>Progression</a:t>
            </a:r>
            <a:endParaRPr lang="de-DE" sz="16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226" name="Rechteck 14"/>
          <p:cNvSpPr>
            <a:spLocks noChangeArrowheads="1"/>
          </p:cNvSpPr>
          <p:nvPr/>
        </p:nvSpPr>
        <p:spPr bwMode="auto">
          <a:xfrm>
            <a:off x="4872038" y="2349500"/>
            <a:ext cx="13003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Arial" charset="0"/>
                <a:cs typeface="Arial" charset="0"/>
              </a:rPr>
              <a:t>Regression</a:t>
            </a:r>
            <a:endParaRPr lang="de-DE" sz="16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227" name="Rechteck 17"/>
          <p:cNvSpPr>
            <a:spLocks noChangeArrowheads="1"/>
          </p:cNvSpPr>
          <p:nvPr/>
        </p:nvSpPr>
        <p:spPr bwMode="auto">
          <a:xfrm>
            <a:off x="6553200" y="1552576"/>
            <a:ext cx="16785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Arial" charset="0"/>
                <a:cs typeface="Arial" charset="0"/>
              </a:rPr>
              <a:t>Transformation</a:t>
            </a:r>
            <a:endParaRPr lang="de-DE" sz="16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390650" y="1674886"/>
            <a:ext cx="1143000" cy="15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57800" y="1892300"/>
            <a:ext cx="48895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392238" y="2589286"/>
            <a:ext cx="1122362" cy="1587"/>
          </a:xfrm>
          <a:prstGeom prst="straightConnector1">
            <a:avLst/>
          </a:prstGeom>
          <a:ln w="254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57800" y="2349500"/>
            <a:ext cx="48895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239000" y="2095500"/>
            <a:ext cx="48895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4"/>
          <p:cNvSpPr/>
          <p:nvPr/>
        </p:nvSpPr>
        <p:spPr>
          <a:xfrm>
            <a:off x="3878334" y="1816120"/>
            <a:ext cx="1303337" cy="619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Persistent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HPV</a:t>
            </a:r>
            <a:endParaRPr lang="en-US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743200" y="1674886"/>
            <a:ext cx="1174750" cy="15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5" name="Text Box 4"/>
          <p:cNvSpPr txBox="1">
            <a:spLocks noChangeArrowheads="1"/>
          </p:cNvSpPr>
          <p:nvPr/>
        </p:nvSpPr>
        <p:spPr bwMode="auto">
          <a:xfrm>
            <a:off x="4572000" y="901700"/>
            <a:ext cx="373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Arial" charset="0"/>
                <a:cs typeface="Arial" charset="0"/>
              </a:rPr>
              <a:t>Genetic / Epigenetic Changes</a:t>
            </a: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9236" name="Straight Arrow Connector 33"/>
          <p:cNvCxnSpPr>
            <a:cxnSpLocks noChangeShapeType="1"/>
          </p:cNvCxnSpPr>
          <p:nvPr/>
        </p:nvCxnSpPr>
        <p:spPr bwMode="auto">
          <a:xfrm rot="5400000">
            <a:off x="5295905" y="1395484"/>
            <a:ext cx="381000" cy="3175"/>
          </a:xfrm>
          <a:prstGeom prst="straightConnector1">
            <a:avLst/>
          </a:prstGeom>
          <a:noFill/>
          <a:ln w="25400" algn="ctr">
            <a:solidFill>
              <a:srgbClr val="FF99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7" name="Straight Arrow Connector 35"/>
          <p:cNvCxnSpPr>
            <a:cxnSpLocks noChangeShapeType="1"/>
          </p:cNvCxnSpPr>
          <p:nvPr/>
        </p:nvCxnSpPr>
        <p:spPr bwMode="auto">
          <a:xfrm rot="5400000">
            <a:off x="7200107" y="1396220"/>
            <a:ext cx="381000" cy="1587"/>
          </a:xfrm>
          <a:prstGeom prst="straightConnector1">
            <a:avLst/>
          </a:prstGeom>
          <a:noFill/>
          <a:ln w="25400" algn="ctr">
            <a:solidFill>
              <a:srgbClr val="FF99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/>
          <p:cNvCxnSpPr/>
          <p:nvPr/>
        </p:nvCxnSpPr>
        <p:spPr>
          <a:xfrm>
            <a:off x="2743271" y="2589286"/>
            <a:ext cx="1173163" cy="1587"/>
          </a:xfrm>
          <a:prstGeom prst="straightConnector1">
            <a:avLst/>
          </a:prstGeom>
          <a:ln w="254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" y="381000"/>
            <a:ext cx="9067800" cy="54864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/>
            </a:pPr>
            <a:r>
              <a:rPr lang="en-US" sz="3600" b="1" dirty="0" smtClean="0">
                <a:solidFill>
                  <a:srgbClr val="FFC000"/>
                </a:solidFill>
              </a:rPr>
              <a:t>Prior Study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60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Only one prior prospective cohort study of this topic.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600"/>
              </a:spcAft>
              <a:defRPr/>
            </a:pPr>
            <a:r>
              <a:rPr lang="en-US" sz="2800" i="1" dirty="0" smtClean="0">
                <a:solidFill>
                  <a:schemeClr val="bg1"/>
                </a:solidFill>
              </a:rPr>
              <a:t>Harris et al, JAMA;293:1471-6, 2005</a:t>
            </a:r>
            <a:r>
              <a:rPr lang="en-US" sz="2800" dirty="0" smtClean="0">
                <a:solidFill>
                  <a:schemeClr val="bg1"/>
                </a:solidFill>
              </a:rPr>
              <a:t> found low 5-year risk of cervical </a:t>
            </a:r>
            <a:r>
              <a:rPr lang="en-US" sz="2800" dirty="0" err="1" smtClean="0">
                <a:solidFill>
                  <a:schemeClr val="bg1"/>
                </a:solidFill>
              </a:rPr>
              <a:t>precancer</a:t>
            </a:r>
            <a:r>
              <a:rPr lang="en-US" sz="2800" dirty="0" smtClean="0">
                <a:solidFill>
                  <a:schemeClr val="bg1"/>
                </a:solidFill>
              </a:rPr>
              <a:t>/cancer in  HIV+ women with a normal Pap and negative HPV test.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i="1" dirty="0" smtClean="0">
                <a:solidFill>
                  <a:schemeClr val="bg1"/>
                </a:solidFill>
              </a:rPr>
              <a:t>The prior study lacked histology and involved specimens and data obtained prior to the widespread use of HAART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In the HAART era women live longer</a:t>
            </a:r>
            <a:r>
              <a:rPr lang="en-US" sz="2400" dirty="0" smtClean="0">
                <a:solidFill>
                  <a:schemeClr val="bg1"/>
                </a:solidFill>
              </a:rPr>
              <a:t> with improved, albeit, still diminished immune status</a:t>
            </a: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, giving HPV more time to persist.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304800"/>
            <a:ext cx="9372600" cy="11430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sz="5800" b="1" baseline="8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Women’s Interagency HIV Study (WIHS)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991600" cy="49530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mtClean="0">
                <a:solidFill>
                  <a:schemeClr val="bg1"/>
                </a:solidFill>
              </a:rPr>
              <a:t>Largest prospective cohort of HIV+ women in US</a:t>
            </a:r>
          </a:p>
          <a:p>
            <a:pPr lvl="2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smtClean="0">
                <a:solidFill>
                  <a:schemeClr val="bg1"/>
                </a:solidFill>
              </a:rPr>
              <a:t>Representative of HIV/AIDS cases nationwide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en-US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mtClean="0">
                <a:solidFill>
                  <a:schemeClr val="bg1"/>
                </a:solidFill>
              </a:rPr>
              <a:t>Semi-annual clinical follow-up</a:t>
            </a:r>
          </a:p>
          <a:p>
            <a:pPr lvl="2" eaLnBrk="1" hangingPunct="1">
              <a:lnSpc>
                <a:spcPct val="85000"/>
              </a:lnSpc>
              <a:spcBef>
                <a:spcPct val="0"/>
              </a:spcBef>
            </a:pPr>
            <a:endParaRPr lang="en-US" sz="32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mtClean="0">
                <a:solidFill>
                  <a:schemeClr val="bg1"/>
                </a:solidFill>
              </a:rPr>
              <a:t>Detailed questionnaires, general physical &amp; gynecological exam, Pap test, CVL</a:t>
            </a:r>
          </a:p>
          <a:p>
            <a:pPr lvl="2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sz="32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mtClean="0">
                <a:solidFill>
                  <a:schemeClr val="bg1"/>
                </a:solidFill>
              </a:rPr>
              <a:t>HPV DNA Testing 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en-US" sz="120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   </a:t>
            </a:r>
            <a:r>
              <a:rPr lang="en-US" sz="3200" smtClean="0">
                <a:solidFill>
                  <a:schemeClr val="bg1"/>
                </a:solidFill>
              </a:rPr>
              <a:t>MY09/MY11 PCR for &gt;40 HPV types</a:t>
            </a:r>
          </a:p>
          <a:p>
            <a:pPr lvl="2" eaLnBrk="1" hangingPunct="1">
              <a:lnSpc>
                <a:spcPct val="85000"/>
              </a:lnSpc>
              <a:spcBef>
                <a:spcPct val="0"/>
              </a:spcBef>
            </a:pPr>
            <a:endParaRPr lang="en-US" sz="320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</a:rPr>
              <a:t> </a:t>
            </a:r>
          </a:p>
          <a:p>
            <a:pPr lvl="2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sz="1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24178" y="152403"/>
          <a:ext cx="3476625" cy="6786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295"/>
                <a:gridCol w="1295330"/>
              </a:tblGrid>
              <a:tr h="7151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Baseline Characteristics</a:t>
                      </a:r>
                      <a:endParaRPr lang="en-US" sz="2000" dirty="0"/>
                    </a:p>
                  </a:txBody>
                  <a:tcPr marL="91435" marR="91435" marT="45722" marB="45722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Enrolled </a:t>
                      </a:r>
                    </a:p>
                    <a:p>
                      <a:r>
                        <a:rPr lang="en-US" sz="1800" dirty="0" smtClean="0"/>
                        <a:t> 2001 - 2002</a:t>
                      </a:r>
                    </a:p>
                  </a:txBody>
                  <a:tcPr marL="0" marR="0" marT="45722" marB="45722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5281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HIV-positive</a:t>
                      </a:r>
                    </a:p>
                    <a:p>
                      <a:r>
                        <a:rPr lang="en-US" sz="1800" b="1" dirty="0" smtClean="0"/>
                        <a:t>HIV-negative</a:t>
                      </a:r>
                      <a:endParaRPr lang="en-US" sz="1800" b="1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    N=737</a:t>
                      </a:r>
                    </a:p>
                    <a:p>
                      <a:r>
                        <a:rPr lang="en-US" sz="1800" b="1" dirty="0" smtClean="0"/>
                        <a:t>    N=406</a:t>
                      </a:r>
                      <a:endParaRPr lang="en-US" sz="1800" b="1" dirty="0"/>
                    </a:p>
                  </a:txBody>
                  <a:tcPr marL="91435" marR="91435" marT="45722" marB="45722"/>
                </a:tc>
              </a:tr>
              <a:tr h="372132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Age (median)</a:t>
                      </a:r>
                      <a:endParaRPr lang="en-US" sz="1800" b="1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   31 years</a:t>
                      </a:r>
                      <a:endParaRPr lang="en-US" sz="1800" b="1" dirty="0"/>
                    </a:p>
                  </a:txBody>
                  <a:tcPr marL="91435" marR="91435" marT="45722" marB="45722"/>
                </a:tc>
              </a:tr>
              <a:tr h="1494882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Race</a:t>
                      </a:r>
                    </a:p>
                    <a:p>
                      <a:r>
                        <a:rPr lang="en-US" sz="1800" b="1" dirty="0" smtClean="0"/>
                        <a:t>     Black</a:t>
                      </a:r>
                    </a:p>
                    <a:p>
                      <a:r>
                        <a:rPr lang="en-US" sz="1800" b="1" dirty="0" smtClean="0"/>
                        <a:t>     Hispanic</a:t>
                      </a:r>
                    </a:p>
                    <a:p>
                      <a:r>
                        <a:rPr lang="en-US" sz="1800" b="1" dirty="0" smtClean="0"/>
                        <a:t>     White</a:t>
                      </a:r>
                    </a:p>
                    <a:p>
                      <a:r>
                        <a:rPr lang="en-US" sz="1800" b="1" dirty="0" smtClean="0"/>
                        <a:t>     Other</a:t>
                      </a:r>
                      <a:endParaRPr lang="en-US" sz="1800" b="1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endParaRPr lang="en-US" sz="1800" b="1" dirty="0" smtClean="0"/>
                    </a:p>
                    <a:p>
                      <a:r>
                        <a:rPr lang="en-US" sz="1800" b="1" dirty="0" smtClean="0"/>
                        <a:t>      56%</a:t>
                      </a:r>
                    </a:p>
                    <a:p>
                      <a:r>
                        <a:rPr lang="en-US" sz="1800" b="1" dirty="0" smtClean="0"/>
                        <a:t>      30%</a:t>
                      </a:r>
                    </a:p>
                    <a:p>
                      <a:r>
                        <a:rPr lang="en-US" sz="1800" b="1" dirty="0" smtClean="0"/>
                        <a:t>      10%</a:t>
                      </a:r>
                    </a:p>
                    <a:p>
                      <a:r>
                        <a:rPr lang="en-US" sz="1800" b="1" dirty="0" smtClean="0"/>
                        <a:t>        4%</a:t>
                      </a:r>
                      <a:endParaRPr lang="en-US" sz="1800" b="1" dirty="0"/>
                    </a:p>
                  </a:txBody>
                  <a:tcPr marL="91435" marR="91435" marT="45722" marB="45722"/>
                </a:tc>
              </a:tr>
              <a:tr h="205625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Clinical</a:t>
                      </a:r>
                      <a:r>
                        <a:rPr lang="en-US" sz="1800" b="1" baseline="0" dirty="0" smtClean="0"/>
                        <a:t> Sites</a:t>
                      </a:r>
                    </a:p>
                    <a:p>
                      <a:r>
                        <a:rPr lang="en-US" sz="1800" b="1" baseline="0" dirty="0" smtClean="0"/>
                        <a:t>     Bronx/NYC</a:t>
                      </a:r>
                    </a:p>
                    <a:p>
                      <a:r>
                        <a:rPr lang="en-US" sz="1800" b="1" baseline="0" dirty="0" smtClean="0"/>
                        <a:t>     Brooklyn</a:t>
                      </a:r>
                    </a:p>
                    <a:p>
                      <a:r>
                        <a:rPr lang="en-US" sz="1800" b="1" baseline="0" dirty="0" smtClean="0"/>
                        <a:t>     Wash, DC</a:t>
                      </a:r>
                    </a:p>
                    <a:p>
                      <a:r>
                        <a:rPr lang="en-US" sz="1800" b="1" baseline="0" dirty="0" smtClean="0"/>
                        <a:t>     Los Angeles</a:t>
                      </a:r>
                    </a:p>
                    <a:p>
                      <a:r>
                        <a:rPr lang="en-US" sz="1800" b="1" baseline="0" dirty="0" smtClean="0"/>
                        <a:t>     San Francisco</a:t>
                      </a:r>
                    </a:p>
                    <a:p>
                      <a:r>
                        <a:rPr lang="en-US" sz="1800" b="1" baseline="0" dirty="0" smtClean="0"/>
                        <a:t>     Chicago</a:t>
                      </a:r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u="none" dirty="0" smtClean="0"/>
                        <a:t>       </a:t>
                      </a:r>
                      <a:r>
                        <a:rPr lang="en-US" sz="1800" b="1" u="sng" dirty="0" smtClean="0"/>
                        <a:t>N</a:t>
                      </a:r>
                      <a:endParaRPr lang="en-US" sz="1800" b="1" u="none" dirty="0" smtClean="0"/>
                    </a:p>
                    <a:p>
                      <a:r>
                        <a:rPr lang="en-US" sz="1800" b="1" u="none" dirty="0" smtClean="0"/>
                        <a:t>      234</a:t>
                      </a:r>
                    </a:p>
                    <a:p>
                      <a:r>
                        <a:rPr lang="en-US" sz="1800" b="1" u="none" dirty="0" smtClean="0"/>
                        <a:t>      214</a:t>
                      </a:r>
                    </a:p>
                    <a:p>
                      <a:r>
                        <a:rPr lang="en-US" sz="1800" b="1" u="none" dirty="0" smtClean="0"/>
                        <a:t>      170</a:t>
                      </a:r>
                    </a:p>
                    <a:p>
                      <a:r>
                        <a:rPr lang="en-US" sz="1800" b="1" u="none" dirty="0" smtClean="0"/>
                        <a:t>      226</a:t>
                      </a:r>
                    </a:p>
                    <a:p>
                      <a:r>
                        <a:rPr lang="en-US" sz="1800" b="1" u="none" dirty="0" smtClean="0"/>
                        <a:t>      159</a:t>
                      </a:r>
                    </a:p>
                    <a:p>
                      <a:r>
                        <a:rPr lang="en-US" sz="1800" b="1" u="none" dirty="0" smtClean="0"/>
                        <a:t>      141</a:t>
                      </a:r>
                    </a:p>
                  </a:txBody>
                  <a:tcPr marL="91435" marR="91435" marT="45722" marB="45722"/>
                </a:tc>
              </a:tr>
              <a:tr h="1494882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HIV+ Subjects</a:t>
                      </a:r>
                    </a:p>
                    <a:p>
                      <a:r>
                        <a:rPr lang="en-US" sz="1800" b="1" dirty="0" smtClean="0"/>
                        <a:t>     HAART</a:t>
                      </a:r>
                    </a:p>
                    <a:p>
                      <a:r>
                        <a:rPr lang="en-US" sz="1800" b="1" dirty="0" smtClean="0"/>
                        <a:t>     CD4+</a:t>
                      </a:r>
                    </a:p>
                    <a:p>
                      <a:r>
                        <a:rPr lang="en-US" sz="1800" b="1" dirty="0" smtClean="0"/>
                        <a:t>           Median</a:t>
                      </a:r>
                    </a:p>
                    <a:p>
                      <a:r>
                        <a:rPr lang="en-US" sz="1800" b="1" dirty="0" smtClean="0"/>
                        <a:t>           IQR</a:t>
                      </a:r>
                      <a:endParaRPr lang="en-US" sz="1800" b="1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endParaRPr lang="en-US" sz="1800" b="1" dirty="0" smtClean="0"/>
                    </a:p>
                    <a:p>
                      <a:r>
                        <a:rPr lang="en-US" sz="1800" b="1" dirty="0" smtClean="0"/>
                        <a:t>     42%</a:t>
                      </a:r>
                    </a:p>
                    <a:p>
                      <a:endParaRPr lang="en-US" sz="1800" b="1" dirty="0" smtClean="0"/>
                    </a:p>
                    <a:p>
                      <a:r>
                        <a:rPr lang="en-US" sz="1800" b="1" dirty="0" smtClean="0"/>
                        <a:t>     492</a:t>
                      </a:r>
                    </a:p>
                    <a:p>
                      <a:r>
                        <a:rPr lang="en-US" sz="1800" b="1" dirty="0" smtClean="0"/>
                        <a:t>  332,  696</a:t>
                      </a:r>
                      <a:endParaRPr lang="en-US" sz="1800" b="1" dirty="0"/>
                    </a:p>
                  </a:txBody>
                  <a:tcPr marL="91435" marR="91435" marT="45722" marB="4572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-381000" y="304814"/>
            <a:ext cx="9829800" cy="39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C000"/>
                </a:solidFill>
              </a:rPr>
              <a:t>Table 1. Baseline Characteristics of WIHS Women with </a:t>
            </a:r>
            <a:r>
              <a:rPr lang="en-US" b="1" u="sng">
                <a:solidFill>
                  <a:srgbClr val="FFC000"/>
                </a:solidFill>
              </a:rPr>
              <a:t>Normal Pap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84238"/>
            <a:ext cx="69342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94038"/>
            <a:ext cx="6934200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381016"/>
            <a:ext cx="7772400" cy="1143000"/>
          </a:xfrm>
        </p:spPr>
        <p:txBody>
          <a:bodyPr/>
          <a:lstStyle/>
          <a:p>
            <a:r>
              <a:rPr lang="en-US" b="1" smtClean="0">
                <a:solidFill>
                  <a:srgbClr val="FFC000"/>
                </a:solidFill>
              </a:rPr>
              <a:t>Analysis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114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mtClean="0">
                <a:solidFill>
                  <a:schemeClr val="bg1"/>
                </a:solidFill>
              </a:rPr>
              <a:t>Limited to Pap normal / oncogenic HPV-negative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mtClean="0">
                <a:solidFill>
                  <a:schemeClr val="bg1"/>
                </a:solidFill>
              </a:rPr>
              <a:t>Standard life-table statistical methods</a:t>
            </a:r>
          </a:p>
          <a:p>
            <a:r>
              <a:rPr lang="en-US" smtClean="0">
                <a:solidFill>
                  <a:schemeClr val="bg1"/>
                </a:solidFill>
              </a:rPr>
              <a:t>Follow-up at 3 years and 5 years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Secondary analyses: follow-up at 7 years and 9 years</a:t>
            </a:r>
          </a:p>
          <a:p>
            <a:endParaRPr lang="en-US" sz="1200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Endpoints: 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HSIL+ by cytology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CIN-2+ and CIN-3+ by histology as separate endpoints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Persons Born Outside the United States</a:t>
            </a:r>
            <a:br>
              <a:rPr lang="en-US" dirty="0" smtClean="0"/>
            </a:br>
            <a:r>
              <a:rPr lang="en-US" sz="2600" dirty="0" smtClean="0"/>
              <a:t>Background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According to the U.S. Census: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40 </a:t>
            </a:r>
            <a:r>
              <a:rPr lang="en-US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million (13%) of the nation's population 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born outside the U.S.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33 </a:t>
            </a:r>
            <a:r>
              <a:rPr lang="en-US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million (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11%) native-born </a:t>
            </a:r>
            <a:r>
              <a:rPr lang="en-US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with at least one foreign-born parent </a:t>
            </a:r>
            <a:endParaRPr lang="en-US" sz="1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One in five people either a first or second generation American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Persons </a:t>
            </a:r>
            <a:r>
              <a:rPr lang="en-US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born outside the U.S. are an integral part of 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our society</a:t>
            </a:r>
          </a:p>
          <a:p>
            <a:pPr>
              <a:spcAft>
                <a:spcPts val="600"/>
              </a:spcAft>
            </a:pPr>
            <a:endParaRPr lang="en-U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Due to language and policy barriers, persons born outside the U.S. are less likely to have health insurance and access health care </a:t>
            </a:r>
          </a:p>
        </p:txBody>
      </p:sp>
    </p:spTree>
    <p:extLst>
      <p:ext uri="{BB962C8B-B14F-4D97-AF65-F5344CB8AC3E}">
        <p14:creationId xmlns:p14="http://schemas.microsoft.com/office/powerpoint/2010/main" val="3730333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Cumulative Incidence of HSIL+</a:t>
            </a:r>
            <a:b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i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1292247"/>
            <a:ext cx="3629025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1292244"/>
            <a:ext cx="627062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1216027"/>
            <a:ext cx="3105150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2853"/>
            <a:ext cx="2628900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Cumulative Incidence of CIN-2+</a:t>
            </a:r>
            <a:endParaRPr lang="en-US" i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763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3000" b="1" smtClean="0">
                <a:solidFill>
                  <a:srgbClr val="FFC000"/>
                </a:solidFill>
              </a:rPr>
              <a:t>5-Years of Follow-up</a:t>
            </a:r>
          </a:p>
          <a:p>
            <a:pPr>
              <a:buFontTx/>
              <a:buNone/>
            </a:pPr>
            <a:endParaRPr lang="en-US" sz="2000" i="1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3000" u="sng" smtClean="0">
                <a:solidFill>
                  <a:schemeClr val="bg1"/>
                </a:solidFill>
              </a:rPr>
              <a:t>CIN-2+</a:t>
            </a:r>
          </a:p>
          <a:p>
            <a:pPr>
              <a:buFontTx/>
              <a:buNone/>
            </a:pPr>
            <a:r>
              <a:rPr lang="en-US" sz="3000" smtClean="0">
                <a:solidFill>
                  <a:schemeClr val="bg1"/>
                </a:solidFill>
              </a:rPr>
              <a:t>	HIV-negative = 5% (95% CI, 1%-8%) </a:t>
            </a:r>
          </a:p>
          <a:p>
            <a:pPr>
              <a:buFontTx/>
              <a:buNone/>
            </a:pPr>
            <a:r>
              <a:rPr lang="en-US" sz="3000" smtClean="0">
                <a:solidFill>
                  <a:schemeClr val="bg1"/>
                </a:solidFill>
              </a:rPr>
              <a:t>	HIV-positive  = 5% (95% CI, 2%-8%) </a:t>
            </a:r>
          </a:p>
          <a:p>
            <a:pPr>
              <a:buFontTx/>
              <a:buNone/>
            </a:pPr>
            <a:endParaRPr lang="en-US" sz="200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3000" u="sng" smtClean="0">
                <a:solidFill>
                  <a:schemeClr val="bg1"/>
                </a:solidFill>
              </a:rPr>
              <a:t>CIN-3+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HIV-negative = 0.7% (95% CI, 0%-2%) 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HIV-positive  = 0.5% (95% CI, 0%-2%)</a:t>
            </a:r>
          </a:p>
          <a:p>
            <a:pPr>
              <a:buFontTx/>
              <a:buNone/>
            </a:pPr>
            <a:endParaRPr lang="en-US" sz="200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No cancers detected</a:t>
            </a:r>
          </a:p>
          <a:p>
            <a:pPr>
              <a:buFontTx/>
              <a:buNone/>
            </a:pPr>
            <a:endParaRPr lang="en-US" sz="120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44476" y="914401"/>
            <a:ext cx="356219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C000"/>
                </a:solidFill>
              </a:rPr>
              <a:t>9-years of Follow-up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000" i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000" i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000" i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000" i="1">
              <a:solidFill>
                <a:srgbClr val="FFFFFF"/>
              </a:solidFill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304800" y="1828800"/>
            <a:ext cx="8077200" cy="245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u="sng">
                <a:solidFill>
                  <a:srgbClr val="FFFFFF"/>
                </a:solidFill>
              </a:rPr>
              <a:t>CIN-3+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FFFFFF"/>
                </a:solidFill>
              </a:rPr>
              <a:t>HIV-negative = 0.7% (95% CI, 0%-2%)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FFFFFF"/>
                </a:solidFill>
              </a:rPr>
              <a:t>HIV-positive =  2.0% (95% CI, 0%-4%)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FFFFFF"/>
                </a:solidFill>
              </a:rPr>
              <a:t>No cancers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152409"/>
            <a:ext cx="7772400" cy="1143000"/>
          </a:xfrm>
        </p:spPr>
        <p:txBody>
          <a:bodyPr/>
          <a:lstStyle/>
          <a:p>
            <a:r>
              <a:rPr lang="en-US" b="1" smtClean="0">
                <a:solidFill>
                  <a:srgbClr val="FFC000"/>
                </a:solidFill>
              </a:rPr>
              <a:t>Summary of Data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6200" y="1371623"/>
            <a:ext cx="89916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2800"/>
              </a:spcAft>
            </a:pPr>
            <a:r>
              <a:rPr lang="en-US" sz="2800" smtClean="0">
                <a:solidFill>
                  <a:schemeClr val="bg1"/>
                </a:solidFill>
              </a:rPr>
              <a:t>Similar risk of cervical pre-cancer/cancer in HIV(+) and HIV(</a:t>
            </a:r>
            <a:r>
              <a:rPr lang="en-US" sz="2800" b="1" smtClean="0">
                <a:solidFill>
                  <a:schemeClr val="bg1"/>
                </a:solidFill>
              </a:rPr>
              <a:t>-) </a:t>
            </a:r>
            <a:r>
              <a:rPr lang="en-US" sz="2800" smtClean="0">
                <a:solidFill>
                  <a:schemeClr val="bg1"/>
                </a:solidFill>
              </a:rPr>
              <a:t>women who had a normal Pap and tested negative for oncogenic HPV at enrollment.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00"/>
              </a:spcAft>
            </a:pPr>
            <a:r>
              <a:rPr lang="en-US" sz="2800" smtClean="0">
                <a:solidFill>
                  <a:schemeClr val="bg1"/>
                </a:solidFill>
              </a:rPr>
              <a:t>Few cases of precancer would have gone undiagnosed had the HIV(+) women not had additional Pap tests for 5 years – no more than in the HIV(-) women.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00"/>
              </a:spcAft>
            </a:pPr>
            <a:r>
              <a:rPr lang="en-US" sz="2800" smtClean="0">
                <a:solidFill>
                  <a:schemeClr val="bg1"/>
                </a:solidFill>
              </a:rPr>
              <a:t>No cancers were diagnosed over 9-years</a:t>
            </a:r>
            <a:r>
              <a:rPr lang="en-US" smtClean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C000"/>
                </a:solidFill>
              </a:rPr>
              <a:t>Limitations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</a:rPr>
              <a:t>Data generalizable only to women similar to those in this study; i.e., HIV+ women in long term follow-up.</a:t>
            </a:r>
          </a:p>
          <a:p>
            <a:endParaRPr lang="en-US" sz="2800" smtClean="0">
              <a:solidFill>
                <a:schemeClr val="bg1"/>
              </a:solidFill>
            </a:endParaRPr>
          </a:p>
          <a:p>
            <a:r>
              <a:rPr lang="en-US" sz="2800" smtClean="0">
                <a:solidFill>
                  <a:schemeClr val="bg1"/>
                </a:solidFill>
              </a:rPr>
              <a:t>Life-table analysis assumes non-informative censoring.</a:t>
            </a:r>
          </a:p>
          <a:p>
            <a:endParaRPr lang="en-US" sz="280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381016"/>
            <a:ext cx="7772400" cy="1143000"/>
          </a:xfrm>
        </p:spPr>
        <p:txBody>
          <a:bodyPr/>
          <a:lstStyle/>
          <a:p>
            <a:r>
              <a:rPr lang="en-US" b="1" smtClean="0">
                <a:solidFill>
                  <a:srgbClr val="FFC000"/>
                </a:solidFill>
              </a:rPr>
              <a:t>Conclusions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90678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</a:pPr>
            <a:r>
              <a:rPr lang="en-US" sz="2800" smtClean="0">
                <a:solidFill>
                  <a:schemeClr val="bg1"/>
                </a:solidFill>
              </a:rPr>
              <a:t>HIV(+) women in long term follow-up with a normal Pap who test negative for oncogenic HPV have similar risk of cervical precancer / cancer as HIV(-) women through        5-years of follow-up.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</a:pPr>
            <a:r>
              <a:rPr lang="en-US" sz="2800" smtClean="0">
                <a:solidFill>
                  <a:schemeClr val="bg1"/>
                </a:solidFill>
              </a:rPr>
              <a:t>Additional observational studies or a clinical trial may be necessary before clinical guidelines committees consider whether to approve HPV co-testing in HIV(+) women.</a:t>
            </a:r>
          </a:p>
          <a:p>
            <a:endParaRPr lang="en-US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3"/>
            <a:ext cx="8763000" cy="6858000"/>
          </a:xfr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US" sz="800" b="1" smtClean="0">
              <a:solidFill>
                <a:srgbClr val="FFCC00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800" b="1" smtClean="0">
                <a:solidFill>
                  <a:srgbClr val="FFCC00"/>
                </a:solidFill>
              </a:rPr>
              <a:t>Collaborators: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US" sz="800" b="1" smtClean="0">
              <a:solidFill>
                <a:srgbClr val="FFCC00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000" b="1" smtClean="0">
                <a:solidFill>
                  <a:srgbClr val="FFCC00"/>
                </a:solidFill>
              </a:rPr>
              <a:t>AECOM Coinvestigators 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000" b="1" smtClean="0">
                <a:solidFill>
                  <a:schemeClr val="bg1"/>
                </a:solidFill>
              </a:rPr>
              <a:t> </a:t>
            </a:r>
            <a:r>
              <a:rPr lang="en-US" sz="2000" b="1" u="sng" smtClean="0">
                <a:solidFill>
                  <a:schemeClr val="bg1"/>
                </a:solidFill>
              </a:rPr>
              <a:t>Marla Keller</a:t>
            </a:r>
            <a:r>
              <a:rPr lang="en-US" sz="2000" b="1" smtClean="0">
                <a:solidFill>
                  <a:schemeClr val="bg1"/>
                </a:solidFill>
              </a:rPr>
              <a:t>, MD, </a:t>
            </a:r>
            <a:r>
              <a:rPr lang="en-US" sz="2000" smtClean="0">
                <a:solidFill>
                  <a:schemeClr val="bg1"/>
                </a:solidFill>
              </a:rPr>
              <a:t>Albert Einstein College of Medicine</a:t>
            </a:r>
            <a:endParaRPr lang="en-US" sz="2000" b="1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000" b="1" smtClean="0">
                <a:solidFill>
                  <a:schemeClr val="bg1"/>
                </a:solidFill>
              </a:rPr>
              <a:t> </a:t>
            </a:r>
            <a:r>
              <a:rPr lang="en-US" sz="2000" b="1" u="sng" smtClean="0">
                <a:solidFill>
                  <a:schemeClr val="bg1"/>
                </a:solidFill>
              </a:rPr>
              <a:t>Robert D. Burk</a:t>
            </a:r>
            <a:r>
              <a:rPr lang="en-US" sz="2000" b="1" smtClean="0">
                <a:solidFill>
                  <a:schemeClr val="bg1"/>
                </a:solidFill>
              </a:rPr>
              <a:t>, MD</a:t>
            </a:r>
            <a:r>
              <a:rPr lang="en-US" sz="2000" smtClean="0">
                <a:solidFill>
                  <a:schemeClr val="bg1"/>
                </a:solidFill>
              </a:rPr>
              <a:t>, Albert Einstein College of Medicine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000" b="1" smtClean="0">
                <a:solidFill>
                  <a:schemeClr val="bg1"/>
                </a:solidFill>
              </a:rPr>
              <a:t> Kathryn Anastos, MD</a:t>
            </a:r>
            <a:r>
              <a:rPr lang="en-US" sz="2000" smtClean="0">
                <a:solidFill>
                  <a:schemeClr val="bg1"/>
                </a:solidFill>
              </a:rPr>
              <a:t>, Albert Einstein College of Medicine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000" b="1" smtClean="0">
                <a:solidFill>
                  <a:schemeClr val="bg1"/>
                </a:solidFill>
              </a:rPr>
              <a:t> Xiaonan Xue, PhD,</a:t>
            </a:r>
            <a:r>
              <a:rPr lang="en-US" sz="2000" smtClean="0">
                <a:solidFill>
                  <a:schemeClr val="bg1"/>
                </a:solidFill>
              </a:rPr>
              <a:t> Albert Einstein College of Medicine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000" smtClean="0">
                <a:solidFill>
                  <a:schemeClr val="bg1"/>
                </a:solidFill>
              </a:rPr>
              <a:t> </a:t>
            </a:r>
            <a:r>
              <a:rPr lang="en-US" sz="2000" b="1" smtClean="0">
                <a:solidFill>
                  <a:schemeClr val="bg1"/>
                </a:solidFill>
              </a:rPr>
              <a:t>Xianhong Xie, PhD, </a:t>
            </a:r>
            <a:r>
              <a:rPr lang="en-US" sz="2000" smtClean="0">
                <a:solidFill>
                  <a:schemeClr val="bg1"/>
                </a:solidFill>
              </a:rPr>
              <a:t>Albert Einstein College of Medicine 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US" sz="200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000" b="1" smtClean="0">
                <a:solidFill>
                  <a:schemeClr val="bg1"/>
                </a:solidFill>
              </a:rPr>
              <a:t> </a:t>
            </a:r>
            <a:r>
              <a:rPr lang="en-US" sz="2000" b="1" u="sng" smtClean="0">
                <a:solidFill>
                  <a:schemeClr val="bg1"/>
                </a:solidFill>
              </a:rPr>
              <a:t>Joel M. Palefsky</a:t>
            </a:r>
            <a:r>
              <a:rPr lang="en-US" sz="2000" b="1" smtClean="0">
                <a:solidFill>
                  <a:schemeClr val="bg1"/>
                </a:solidFill>
              </a:rPr>
              <a:t>, MD</a:t>
            </a:r>
            <a:r>
              <a:rPr lang="en-US" sz="2000" smtClean="0">
                <a:solidFill>
                  <a:schemeClr val="bg1"/>
                </a:solidFill>
              </a:rPr>
              <a:t>, University of California San Francisco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endParaRPr lang="en-US" sz="200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000" smtClean="0">
                <a:solidFill>
                  <a:schemeClr val="bg1"/>
                </a:solidFill>
              </a:rPr>
              <a:t> </a:t>
            </a:r>
            <a:r>
              <a:rPr lang="en-US" sz="2000" b="1" smtClean="0">
                <a:solidFill>
                  <a:schemeClr val="bg1"/>
                </a:solidFill>
              </a:rPr>
              <a:t>Phil Castle, PhD</a:t>
            </a:r>
            <a:r>
              <a:rPr lang="en-US" sz="2000" smtClean="0">
                <a:solidFill>
                  <a:schemeClr val="bg1"/>
                </a:solidFill>
              </a:rPr>
              <a:t>, American Society for Clinical Pathology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US" sz="2000" b="1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000" b="1" smtClean="0">
                <a:solidFill>
                  <a:srgbClr val="FFCC00"/>
                </a:solidFill>
              </a:rPr>
              <a:t>WIHS Coinvestigators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000" b="1" smtClean="0">
                <a:solidFill>
                  <a:schemeClr val="bg1"/>
                </a:solidFill>
              </a:rPr>
              <a:t> Howard Minkoff, MD</a:t>
            </a:r>
            <a:r>
              <a:rPr lang="en-US" sz="2000" smtClean="0">
                <a:solidFill>
                  <a:schemeClr val="bg1"/>
                </a:solidFill>
              </a:rPr>
              <a:t>, Maimonides Medical Center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000" b="1" smtClean="0">
                <a:solidFill>
                  <a:schemeClr val="bg1"/>
                </a:solidFill>
              </a:rPr>
              <a:t> L. Stewart Massad</a:t>
            </a:r>
            <a:r>
              <a:rPr lang="en-US" sz="2000" smtClean="0">
                <a:solidFill>
                  <a:schemeClr val="bg1"/>
                </a:solidFill>
              </a:rPr>
              <a:t>, MD, Southern Illinois University 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000" smtClean="0">
                <a:solidFill>
                  <a:schemeClr val="bg1"/>
                </a:solidFill>
              </a:rPr>
              <a:t> </a:t>
            </a:r>
            <a:r>
              <a:rPr lang="en-US" sz="2000" b="1" smtClean="0">
                <a:solidFill>
                  <a:schemeClr val="bg1"/>
                </a:solidFill>
              </a:rPr>
              <a:t>Mary A. Young, MD</a:t>
            </a:r>
            <a:r>
              <a:rPr lang="en-US" sz="2000" smtClean="0">
                <a:solidFill>
                  <a:schemeClr val="bg1"/>
                </a:solidFill>
              </a:rPr>
              <a:t>, Georgetown University Medical Center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000" smtClean="0">
                <a:solidFill>
                  <a:schemeClr val="bg1"/>
                </a:solidFill>
              </a:rPr>
              <a:t> </a:t>
            </a:r>
            <a:r>
              <a:rPr lang="en-US" sz="2000" b="1" smtClean="0">
                <a:solidFill>
                  <a:schemeClr val="bg1"/>
                </a:solidFill>
              </a:rPr>
              <a:t>Christine Colie, MD</a:t>
            </a:r>
            <a:r>
              <a:rPr lang="en-US" sz="2000" smtClean="0">
                <a:solidFill>
                  <a:schemeClr val="bg1"/>
                </a:solidFill>
              </a:rPr>
              <a:t>, Georgetown University Medical Center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000" b="1" smtClean="0">
                <a:solidFill>
                  <a:schemeClr val="bg1"/>
                </a:solidFill>
              </a:rPr>
              <a:t> Alexandra M. Levine, MD</a:t>
            </a:r>
            <a:r>
              <a:rPr lang="en-US" sz="2000" smtClean="0">
                <a:solidFill>
                  <a:schemeClr val="bg1"/>
                </a:solidFill>
              </a:rPr>
              <a:t>, University of Southern California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000" b="1" smtClean="0">
                <a:solidFill>
                  <a:schemeClr val="bg1"/>
                </a:solidFill>
              </a:rPr>
              <a:t> Gypsysamber D’Souza, </a:t>
            </a:r>
            <a:r>
              <a:rPr lang="en-US" sz="2000" smtClean="0">
                <a:solidFill>
                  <a:schemeClr val="bg1"/>
                </a:solidFill>
              </a:rPr>
              <a:t>Johns Hopkins University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000" b="1" smtClean="0">
                <a:solidFill>
                  <a:schemeClr val="bg1"/>
                </a:solidFill>
              </a:rPr>
              <a:t> D. Heather Watts, MD, MPH</a:t>
            </a:r>
            <a:r>
              <a:rPr lang="en-US" sz="2000" smtClean="0">
                <a:solidFill>
                  <a:schemeClr val="bg1"/>
                </a:solidFill>
              </a:rPr>
              <a:t>, NICHD, NIH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000" b="1" smtClean="0">
                <a:solidFill>
                  <a:schemeClr val="bg1"/>
                </a:solidFill>
              </a:rPr>
              <a:t> Ruth M. Greenblatt, MD</a:t>
            </a:r>
            <a:r>
              <a:rPr lang="en-US" sz="2000" smtClean="0">
                <a:solidFill>
                  <a:schemeClr val="bg1"/>
                </a:solidFill>
              </a:rPr>
              <a:t>, University of California San Francisco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endParaRPr lang="en-US" sz="200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</a:pPr>
            <a:endParaRPr lang="en-US" sz="2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8600" y="2514612"/>
            <a:ext cx="8839200" cy="1143000"/>
          </a:xfrm>
        </p:spPr>
        <p:txBody>
          <a:bodyPr/>
          <a:lstStyle/>
          <a:p>
            <a:r>
              <a:rPr lang="en-US" sz="4000" b="1" smtClean="0">
                <a:solidFill>
                  <a:srgbClr val="FFC000"/>
                </a:solidFill>
              </a:rPr>
              <a:t>Additional Slides</a:t>
            </a:r>
            <a:br>
              <a:rPr lang="en-US" sz="4000" b="1" smtClean="0">
                <a:solidFill>
                  <a:srgbClr val="FFC000"/>
                </a:solidFill>
              </a:rPr>
            </a:br>
            <a:r>
              <a:rPr lang="en-US" sz="4000" b="1" smtClean="0">
                <a:solidFill>
                  <a:srgbClr val="FFC000"/>
                </a:solidFill>
              </a:rPr>
              <a:t>(if needed to address questions)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4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15900"/>
            <a:ext cx="8305800" cy="6184900"/>
          </a:xfrm>
          <a:noFill/>
        </p:spPr>
      </p:pic>
      <p:sp>
        <p:nvSpPr>
          <p:cNvPr id="24579" name="Text Box 116"/>
          <p:cNvSpPr txBox="1">
            <a:spLocks noChangeArrowheads="1"/>
          </p:cNvSpPr>
          <p:nvPr/>
        </p:nvSpPr>
        <p:spPr bwMode="auto">
          <a:xfrm>
            <a:off x="4148138" y="6400875"/>
            <a:ext cx="4658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i="1">
                <a:solidFill>
                  <a:srgbClr val="FFFFFF"/>
                </a:solidFill>
              </a:rPr>
              <a:t>Harris et al, JAMA, 293: 1471-6, 2005</a:t>
            </a:r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600" dirty="0" smtClean="0"/>
              <a:t>Major Findings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Persons born outside the U.S. diagnosed with HIV represented 16% of all persons diagnosed with HIV in the U.S., slightly higher than the 13% of persons born outside the U.S. living in the U.S. general population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Compared to persons born in the U.S., highe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 percentages of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persons 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diagnosed with HIV 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born outside the U.S.—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Were Hispanic/Latino </a:t>
            </a:r>
            <a:r>
              <a:rPr lang="en-US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Asian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Had infection attributed to heterosexual </a:t>
            </a:r>
            <a:r>
              <a:rPr lang="en-US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contact </a:t>
            </a:r>
            <a:endParaRPr lang="en-US" sz="1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17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3"/>
            <a:ext cx="6629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76200" y="147711"/>
            <a:ext cx="9170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C000"/>
                </a:solidFill>
              </a:rPr>
              <a:t>HPV Type Prevalence in Invasive Cervical Cancer (Schiffman,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2133600"/>
            <a:ext cx="7772400" cy="895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52400" y="166688"/>
            <a:ext cx="867923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HPV type-specific infection &amp; CD4+ T-cell count in WIHS &amp; HERS</a:t>
            </a:r>
          </a:p>
        </p:txBody>
      </p:sp>
      <p:sp>
        <p:nvSpPr>
          <p:cNvPr id="26628" name="Text Box 16"/>
          <p:cNvSpPr txBox="1">
            <a:spLocks noChangeArrowheads="1"/>
          </p:cNvSpPr>
          <p:nvPr/>
        </p:nvSpPr>
        <p:spPr bwMode="auto">
          <a:xfrm>
            <a:off x="1905000" y="533402"/>
            <a:ext cx="85344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</a:rPr>
              <a:t>Strickler et al, J Natl Cancer Inst</a:t>
            </a:r>
            <a:r>
              <a:rPr lang="en-US" sz="2000" b="1">
                <a:solidFill>
                  <a:srgbClr val="000000"/>
                </a:solidFill>
              </a:rPr>
              <a:t> 95: 1062-71, 2003</a:t>
            </a:r>
            <a:endParaRPr lang="en-US" sz="2000" b="1" i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200" b="1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1" name="Rectangle 5"/>
          <p:cNvSpPr>
            <a:spLocks noGrp="1" noChangeArrowheads="1"/>
          </p:cNvSpPr>
          <p:nvPr>
            <p:ph type="title"/>
          </p:nvPr>
        </p:nvSpPr>
        <p:spPr>
          <a:xfrm>
            <a:off x="-76200" y="228600"/>
            <a:ext cx="9296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Prognosis of HPV-16 prevalent infections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4" y="1447800"/>
            <a:ext cx="7631113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Adherent &amp; Effective HAART</a:t>
            </a:r>
            <a:b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Minkoff et al, JID, 2010</a:t>
            </a:r>
            <a:endParaRPr lang="en-US" i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8675" name="Picture 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286000"/>
            <a:ext cx="8839200" cy="3152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457200" y="1619250"/>
            <a:ext cx="8610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FFFFFF"/>
                </a:solidFill>
              </a:rPr>
              <a:t>HSIL+ Analysis</a:t>
            </a:r>
            <a:r>
              <a:rPr lang="en-US" sz="2400">
                <a:solidFill>
                  <a:srgbClr val="FFFFFF"/>
                </a:solidFill>
              </a:rPr>
              <a:t>. Loss to follow-up averaged 3.6% per year in HIV(+) and 3.1% in HIV(-) women. Overall, follow-up at 5 years was 70% HIV(-) and 67% HIV(+). At 3 years it was 86% and 81%, respectively.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457200" y="3505200"/>
            <a:ext cx="830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FFFFFF"/>
                </a:solidFill>
              </a:rPr>
              <a:t>CIN-2+ Analysis</a:t>
            </a:r>
            <a:r>
              <a:rPr lang="en-US" sz="2400">
                <a:solidFill>
                  <a:srgbClr val="FFFFFF"/>
                </a:solidFill>
              </a:rPr>
              <a:t>. Loss to follow-up averaged 2.9 % per year in HlV(+) and 2.9% in HIV(-) women. Overall, follow-up at 5 years was </a:t>
            </a:r>
            <a:r>
              <a:rPr lang="pt-BR" sz="2400">
                <a:solidFill>
                  <a:srgbClr val="FFFFFF"/>
                </a:solidFill>
              </a:rPr>
              <a:t>83% in HIV(-) and 78% in HIV(+)</a:t>
            </a:r>
            <a:r>
              <a:rPr lang="en-US" sz="2400">
                <a:solidFill>
                  <a:srgbClr val="FFFFFF"/>
                </a:solidFill>
              </a:rPr>
              <a:t>. At 3 years it was 92% and 88%, respectively.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304800" y="496960"/>
            <a:ext cx="8686800" cy="66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C000"/>
                </a:solidFill>
              </a:rPr>
              <a:t>Completeness of Follow-up and Censoring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-228588"/>
            <a:ext cx="7772400" cy="1143000"/>
          </a:xfrm>
        </p:spPr>
        <p:txBody>
          <a:bodyPr/>
          <a:lstStyle/>
          <a:p>
            <a:r>
              <a:rPr lang="en-US" sz="3600" b="1" smtClean="0">
                <a:solidFill>
                  <a:srgbClr val="FFC000"/>
                </a:solidFill>
              </a:rPr>
              <a:t>Loss to Follow-up and Censoring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0" y="752547"/>
            <a:ext cx="600075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80" y="304873"/>
            <a:ext cx="596265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r>
              <a:rPr lang="en-US" b="1" smtClean="0">
                <a:solidFill>
                  <a:srgbClr val="FFC000"/>
                </a:solidFill>
              </a:rPr>
              <a:t>Risk among HPV-positives</a:t>
            </a:r>
          </a:p>
        </p:txBody>
      </p:sp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1524000" y="2579652"/>
            <a:ext cx="6096000" cy="56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FFFFFF"/>
                </a:solidFill>
                <a:latin typeface="Arial" charset="0"/>
                <a:ea typeface="Cambria" pitchFamily="18" charset="0"/>
                <a:cs typeface="Arial" charset="0"/>
              </a:rPr>
              <a:t>CIN-2+ (HR = 5.6; 1.6-20; </a:t>
            </a:r>
            <a:r>
              <a:rPr lang="en-US" sz="3000" i="1">
                <a:solidFill>
                  <a:srgbClr val="FFFFFF"/>
                </a:solidFill>
                <a:latin typeface="Arial" charset="0"/>
                <a:ea typeface="Cambria" pitchFamily="18" charset="0"/>
                <a:cs typeface="Arial" charset="0"/>
              </a:rPr>
              <a:t>P</a:t>
            </a:r>
            <a:r>
              <a:rPr lang="en-US" sz="3000">
                <a:solidFill>
                  <a:srgbClr val="FFFFFF"/>
                </a:solidFill>
                <a:latin typeface="Arial" charset="0"/>
                <a:ea typeface="Cambria" pitchFamily="18" charset="0"/>
                <a:cs typeface="Arial" charset="0"/>
              </a:rPr>
              <a:t>=.007)</a:t>
            </a:r>
            <a:endParaRPr lang="en-US" sz="3000">
              <a:solidFill>
                <a:srgbClr val="FFFFFF"/>
              </a:solidFill>
              <a:ea typeface="Cambr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8650" y="1216098"/>
            <a:ext cx="7772400" cy="733425"/>
          </a:xfrm>
        </p:spPr>
        <p:txBody>
          <a:bodyPr/>
          <a:lstStyle/>
          <a:p>
            <a:pPr algn="ctr" eaLnBrk="1" hangingPunct="1"/>
            <a:r>
              <a:rPr lang="en-US" sz="4800" smtClean="0"/>
              <a:t>HIV/AIDS</a:t>
            </a:r>
            <a:br>
              <a:rPr lang="en-US" sz="4800" smtClean="0"/>
            </a:br>
            <a:r>
              <a:rPr lang="en-US" sz="3600" i="1" smtClean="0"/>
              <a:t>JAMA</a:t>
            </a:r>
            <a:r>
              <a:rPr lang="en-US" sz="3600" smtClean="0"/>
              <a:t> Theme Issue Media Briefing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Copyright restrictions may apply.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704850" y="3641797"/>
            <a:ext cx="7829550" cy="12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2012 International  AIDS Conference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Sunday, July 22,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ChangeArrowheads="1"/>
          </p:cNvSpPr>
          <p:nvPr/>
        </p:nvSpPr>
        <p:spPr bwMode="auto">
          <a:xfrm>
            <a:off x="17318" y="972986"/>
            <a:ext cx="9115136" cy="38984"/>
          </a:xfrm>
          <a:prstGeom prst="rect">
            <a:avLst/>
          </a:prstGeom>
          <a:gradFill rotWithShape="0">
            <a:gsLst>
              <a:gs pos="0">
                <a:srgbClr val="007F00"/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370901" y="1522015"/>
            <a:ext cx="8367568" cy="116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7" tIns="44440" rIns="90467" bIns="44440" anchor="ctr"/>
          <a:lstStyle/>
          <a:p>
            <a:pPr algn="ctr" defTabSz="895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99CC"/>
                </a:solidFill>
                <a:ea typeface="MS PGothic" pitchFamily="34" charset="-128"/>
              </a:rPr>
              <a:t>Antiretroviral Treatment of Adult HIV Infection:</a:t>
            </a:r>
            <a:br>
              <a:rPr lang="en-US" sz="3200" b="1">
                <a:solidFill>
                  <a:srgbClr val="0099CC"/>
                </a:solidFill>
                <a:ea typeface="MS PGothic" pitchFamily="34" charset="-128"/>
              </a:rPr>
            </a:br>
            <a:r>
              <a:rPr lang="en-US" sz="3200" b="1">
                <a:solidFill>
                  <a:srgbClr val="0099CC"/>
                </a:solidFill>
                <a:ea typeface="MS PGothic" pitchFamily="34" charset="-128"/>
              </a:rPr>
              <a:t>2012 Recommendations of the </a:t>
            </a:r>
          </a:p>
          <a:p>
            <a:pPr algn="ctr" defTabSz="895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99CC"/>
                </a:solidFill>
                <a:ea typeface="MS PGothic" pitchFamily="34" charset="-128"/>
              </a:rPr>
              <a:t>International Antiviral Society</a:t>
            </a:r>
            <a:r>
              <a:rPr lang="en-US" sz="3200" b="1">
                <a:solidFill>
                  <a:srgbClr val="0099CC"/>
                </a:solidFill>
                <a:ea typeface="MS PGothic" pitchFamily="34" charset="-128"/>
                <a:sym typeface="Symbol" pitchFamily="-84" charset="2"/>
              </a:rPr>
              <a:t></a:t>
            </a:r>
            <a:r>
              <a:rPr lang="en-US" sz="3200" b="1">
                <a:solidFill>
                  <a:srgbClr val="0099CC"/>
                </a:solidFill>
                <a:ea typeface="MS PGothic" pitchFamily="34" charset="-128"/>
              </a:rPr>
              <a:t>USA Panel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298739" y="3001796"/>
            <a:ext cx="8664864" cy="171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7" tIns="44440" rIns="90467" bIns="4444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Melanie A. Thompson, MD; Judith A. Aberg, MD; Jennifer F. Hoy, MBBS, FRACP; Amalio Telenti, MD, PhD; Constance Benson, MD; Pedro Cahn, MD, PhD; Joseph J. Eron Jr, MD; Huldrych F. Günthard, MD; Scott M. Hammer, MD; Peter Reiss, MD, PhD; Douglas D. Richman, MD; Giuliano Rizzardini, MD; David L. Thomas, MD; Donna M. Jacobsen, BS; Paul A. Volberding, MD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5342659" y="6221261"/>
            <a:ext cx="3568989" cy="55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0" rIns="91419" bIns="4571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i="1">
                <a:solidFill>
                  <a:srgbClr val="0099CC"/>
                </a:solidFill>
                <a:latin typeface="Arial" charset="0"/>
              </a:rPr>
              <a:t>The International Antiviral Society–USA</a:t>
            </a:r>
          </a:p>
        </p:txBody>
      </p:sp>
      <p:sp>
        <p:nvSpPr>
          <p:cNvPr id="306184" name="Rectangle 8"/>
          <p:cNvSpPr>
            <a:spLocks noChangeArrowheads="1"/>
          </p:cNvSpPr>
          <p:nvPr/>
        </p:nvSpPr>
        <p:spPr bwMode="auto">
          <a:xfrm>
            <a:off x="28864" y="5574765"/>
            <a:ext cx="9115136" cy="38984"/>
          </a:xfrm>
          <a:prstGeom prst="rect">
            <a:avLst/>
          </a:prstGeom>
          <a:gradFill rotWithShape="0">
            <a:gsLst>
              <a:gs pos="0">
                <a:srgbClr val="007F00"/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291523" y="6237512"/>
            <a:ext cx="3048000" cy="34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solidFill>
                  <a:srgbClr val="0099CC"/>
                </a:solidFill>
                <a:latin typeface="Arial" charset="0"/>
                <a:cs typeface="Arial" charset="0"/>
              </a:rPr>
              <a:t>Thompson et al, </a:t>
            </a:r>
            <a:r>
              <a:rPr lang="en-US" sz="1600" b="0" i="1">
                <a:solidFill>
                  <a:srgbClr val="0099CC"/>
                </a:solidFill>
                <a:latin typeface="Arial" charset="0"/>
                <a:cs typeface="Arial" charset="0"/>
              </a:rPr>
              <a:t>JAMA</a:t>
            </a:r>
            <a:r>
              <a:rPr lang="en-US" sz="1600" b="0">
                <a:solidFill>
                  <a:srgbClr val="0099CC"/>
                </a:solidFill>
                <a:latin typeface="Arial" charset="0"/>
                <a:cs typeface="Arial" charset="0"/>
              </a:rPr>
              <a:t>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91000"/>
          </a:xfrm>
        </p:spPr>
        <p:txBody>
          <a:bodyPr/>
          <a:lstStyle/>
          <a:p>
            <a:r>
              <a:rPr lang="en-US" dirty="0" smtClean="0"/>
              <a:t>Describe epidemiology of HIV infection among persons born outside the United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3021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89" y="451574"/>
            <a:ext cx="1692852" cy="2340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8" y="766714"/>
            <a:ext cx="1851603" cy="2340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46" y="1184224"/>
            <a:ext cx="1844386" cy="234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59" y="1656854"/>
            <a:ext cx="1842944" cy="2340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35" y="2162009"/>
            <a:ext cx="1837171" cy="23406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91" y="2737028"/>
            <a:ext cx="1842944" cy="23406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97" y="3286058"/>
            <a:ext cx="1821295" cy="23244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10" descr="arv jama cover 200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989" y="3791303"/>
            <a:ext cx="1726045" cy="2056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4" name="TextBox 10"/>
          <p:cNvSpPr txBox="1">
            <a:spLocks noChangeArrowheads="1"/>
          </p:cNvSpPr>
          <p:nvPr/>
        </p:nvSpPr>
        <p:spPr bwMode="auto">
          <a:xfrm>
            <a:off x="331932" y="5170375"/>
            <a:ext cx="37737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99CC"/>
                </a:solidFill>
                <a:latin typeface="Arial" charset="0"/>
              </a:rPr>
              <a:t>IAS</a:t>
            </a:r>
            <a:r>
              <a:rPr lang="en-US">
                <a:solidFill>
                  <a:srgbClr val="0099CC"/>
                </a:solidFill>
                <a:latin typeface="Arial" charset="0"/>
                <a:sym typeface="Symbol" pitchFamily="-84" charset="2"/>
              </a:rPr>
              <a:t></a:t>
            </a:r>
            <a:r>
              <a:rPr lang="en-US">
                <a:solidFill>
                  <a:srgbClr val="0099CC"/>
                </a:solidFill>
                <a:latin typeface="Arial" charset="0"/>
              </a:rPr>
              <a:t>USA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99CC"/>
                </a:solidFill>
                <a:latin typeface="Arial" charset="0"/>
              </a:rPr>
              <a:t>Antiretroviral Guidelines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99CC"/>
                </a:solidFill>
                <a:latin typeface="Arial" charset="0"/>
              </a:rPr>
              <a:t>1996 – 2012 </a:t>
            </a:r>
          </a:p>
        </p:txBody>
      </p:sp>
      <p:graphicFrame>
        <p:nvGraphicFramePr>
          <p:cNvPr id="11275" name="Object 12"/>
          <p:cNvGraphicFramePr>
            <a:graphicFrameLocks noChangeAspect="1"/>
          </p:cNvGraphicFramePr>
          <p:nvPr/>
        </p:nvGraphicFramePr>
        <p:xfrm>
          <a:off x="4310856" y="4231502"/>
          <a:ext cx="1525443" cy="2217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Image" r:id="rId12" imgW="7827744" imgH="10102365" progId="PhotoshopElements.Image.6">
                  <p:embed/>
                </p:oleObj>
              </mc:Choice>
              <mc:Fallback>
                <p:oleObj name="Image" r:id="rId12" imgW="7827744" imgH="10102365" progId="PhotoshopElements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856" y="4231502"/>
                        <a:ext cx="1525443" cy="221723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15526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cover_jama2012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572126" y="722836"/>
            <a:ext cx="3255818" cy="4873046"/>
          </a:xfrm>
          <a:prstGeom prst="rect">
            <a:avLst/>
          </a:prstGeom>
          <a:noFill/>
          <a:ln w="9525">
            <a:solidFill>
              <a:schemeClr val="bg2">
                <a:alpha val="85097"/>
              </a:schemeClr>
            </a:solidFill>
            <a:miter lim="800000"/>
            <a:headEnd/>
            <a:tailEnd/>
          </a:ln>
          <a:effectLst>
            <a:outerShdw blurRad="63500" dist="38100" dir="16200000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4909" y="86091"/>
            <a:ext cx="8174182" cy="1143541"/>
          </a:xfrm>
        </p:spPr>
        <p:txBody>
          <a:bodyPr/>
          <a:lstStyle/>
          <a:p>
            <a:r>
              <a:rPr lang="en-US" sz="3600" smtClean="0">
                <a:ea typeface="MS PGothic" pitchFamily="34" charset="-128"/>
              </a:rPr>
              <a:t>IAS</a:t>
            </a:r>
            <a:r>
              <a:rPr lang="en-US" sz="3600" smtClean="0">
                <a:ea typeface="MS PGothic" pitchFamily="34" charset="-128"/>
                <a:sym typeface="Symbol" pitchFamily="-84" charset="2"/>
              </a:rPr>
              <a:t></a:t>
            </a:r>
            <a:r>
              <a:rPr lang="en-US" sz="3600" smtClean="0">
                <a:ea typeface="MS PGothic" pitchFamily="34" charset="-128"/>
              </a:rPr>
              <a:t>USA Antiretroviral Guidelines</a:t>
            </a:r>
          </a:p>
        </p:txBody>
      </p:sp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17318" y="1085065"/>
            <a:ext cx="9115136" cy="38984"/>
          </a:xfrm>
          <a:prstGeom prst="rect">
            <a:avLst/>
          </a:prstGeom>
          <a:gradFill rotWithShape="0">
            <a:gsLst>
              <a:gs pos="0">
                <a:srgbClr val="007F00"/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40171" y="1289807"/>
            <a:ext cx="8272318" cy="466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682625" indent="-225425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ts val="500"/>
              </a:spcBef>
              <a:spcAft>
                <a:spcPts val="500"/>
              </a:spcAft>
              <a:buClr>
                <a:srgbClr val="0099CC"/>
              </a:buClr>
              <a:buFontTx/>
              <a:buChar char="•"/>
            </a:pPr>
            <a:r>
              <a:rPr lang="en-US" b="0">
                <a:solidFill>
                  <a:srgbClr val="000000"/>
                </a:solidFill>
                <a:latin typeface="Arial" charset="0"/>
              </a:rPr>
              <a:t>Authored by 15-member, international (6 countries) panel</a:t>
            </a:r>
          </a:p>
          <a:p>
            <a:pPr lvl="1" fontAlgn="base">
              <a:spcBef>
                <a:spcPts val="500"/>
              </a:spcBef>
              <a:spcAft>
                <a:spcPts val="500"/>
              </a:spcAft>
              <a:buClr>
                <a:srgbClr val="0099CC"/>
              </a:buClr>
              <a:buFontTx/>
              <a:buChar char="–"/>
            </a:pPr>
            <a:r>
              <a:rPr lang="en-US" b="0">
                <a:solidFill>
                  <a:srgbClr val="000000"/>
                </a:solidFill>
                <a:latin typeface="Arial" charset="0"/>
              </a:rPr>
              <a:t>Members receive no compensation and agree not to participate in industry promotional activities while on the panel</a:t>
            </a:r>
          </a:p>
          <a:p>
            <a:pPr fontAlgn="base">
              <a:spcBef>
                <a:spcPts val="500"/>
              </a:spcBef>
              <a:spcAft>
                <a:spcPts val="500"/>
              </a:spcAft>
              <a:buClr>
                <a:srgbClr val="0099CC"/>
              </a:buClr>
              <a:buFontTx/>
              <a:buChar char="•"/>
            </a:pPr>
            <a:r>
              <a:rPr lang="en-US" b="0">
                <a:solidFill>
                  <a:srgbClr val="000000"/>
                </a:solidFill>
                <a:latin typeface="Arial" charset="0"/>
              </a:rPr>
              <a:t>Evidence-based guidelines are developed by consensus and based upon pathogenesis research, well-designed clinical trials, and large observational cohorts</a:t>
            </a:r>
          </a:p>
          <a:p>
            <a:pPr fontAlgn="base">
              <a:spcBef>
                <a:spcPts val="500"/>
              </a:spcBef>
              <a:spcAft>
                <a:spcPts val="500"/>
              </a:spcAft>
              <a:buClr>
                <a:srgbClr val="0099CC"/>
              </a:buClr>
              <a:buFontTx/>
              <a:buChar char="•"/>
            </a:pPr>
            <a:r>
              <a:rPr lang="en-US" b="0">
                <a:solidFill>
                  <a:srgbClr val="000000"/>
                </a:solidFill>
                <a:latin typeface="Arial" charset="0"/>
              </a:rPr>
              <a:t>Rated on strength of recommendations and quality of evidence</a:t>
            </a:r>
          </a:p>
          <a:p>
            <a:pPr fontAlgn="base">
              <a:spcBef>
                <a:spcPts val="500"/>
              </a:spcBef>
              <a:spcAft>
                <a:spcPts val="500"/>
              </a:spcAft>
              <a:buClr>
                <a:srgbClr val="0099CC"/>
              </a:buClr>
              <a:buFontTx/>
              <a:buChar char="•"/>
            </a:pPr>
            <a:r>
              <a:rPr lang="en-US" b="0">
                <a:solidFill>
                  <a:srgbClr val="000000"/>
                </a:solidFill>
                <a:latin typeface="Arial" charset="0"/>
              </a:rPr>
              <a:t>Primarily for clinicians in highly resourced settings; however, principles are universally applicable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5784273" y="6349590"/>
            <a:ext cx="3048000" cy="34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solidFill>
                  <a:srgbClr val="0099CC"/>
                </a:solidFill>
                <a:latin typeface="Arial" charset="0"/>
                <a:cs typeface="Arial" charset="0"/>
              </a:rPr>
              <a:t>Thompson et al, </a:t>
            </a:r>
            <a:r>
              <a:rPr lang="en-US" sz="1600" b="0" i="1">
                <a:solidFill>
                  <a:srgbClr val="0099CC"/>
                </a:solidFill>
                <a:latin typeface="Arial" charset="0"/>
                <a:cs typeface="Arial" charset="0"/>
              </a:rPr>
              <a:t>JAMA</a:t>
            </a:r>
            <a:r>
              <a:rPr lang="en-US" sz="1600" b="0">
                <a:solidFill>
                  <a:srgbClr val="0099CC"/>
                </a:solidFill>
                <a:latin typeface="Arial" charset="0"/>
                <a:cs typeface="Arial" charset="0"/>
              </a:rPr>
              <a:t>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84909" y="263145"/>
            <a:ext cx="8174182" cy="877148"/>
          </a:xfrm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Methods</a:t>
            </a:r>
            <a:br>
              <a:rPr lang="en-US" smtClean="0">
                <a:ea typeface="MS PGothic" pitchFamily="34" charset="-128"/>
              </a:rPr>
            </a:br>
            <a:endParaRPr lang="en-US" sz="1800" smtClean="0">
              <a:ea typeface="MS PGothic" pitchFamily="34" charset="-128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432958" y="1237754"/>
            <a:ext cx="8330045" cy="583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2600"/>
              </a:spcAft>
              <a:buFont typeface="Arial" charset="0"/>
              <a:buChar char="•"/>
            </a:pPr>
            <a:r>
              <a:rPr lang="en-US" sz="2800" b="0">
                <a:solidFill>
                  <a:srgbClr val="000000"/>
                </a:solidFill>
                <a:latin typeface="Arial" charset="0"/>
              </a:rPr>
              <a:t>Systematic literature review of PubMed and EMBASE for data published or presented 7/10 – 5/12</a:t>
            </a:r>
          </a:p>
          <a:p>
            <a:pPr eaLnBrk="1" fontAlgn="base" hangingPunct="1">
              <a:spcBef>
                <a:spcPct val="0"/>
              </a:spcBef>
              <a:spcAft>
                <a:spcPts val="2600"/>
              </a:spcAft>
              <a:buFont typeface="Arial" charset="0"/>
              <a:buChar char="•"/>
            </a:pPr>
            <a:r>
              <a:rPr lang="en-US" sz="2800" b="0">
                <a:solidFill>
                  <a:srgbClr val="000000"/>
                </a:solidFill>
                <a:latin typeface="Arial" charset="0"/>
              </a:rPr>
              <a:t>Hand searches for newly published reports and scientific abstracts, safety reports</a:t>
            </a:r>
          </a:p>
          <a:p>
            <a:pPr eaLnBrk="1" fontAlgn="base" hangingPunct="1">
              <a:spcBef>
                <a:spcPct val="0"/>
              </a:spcBef>
              <a:spcAft>
                <a:spcPts val="2600"/>
              </a:spcAft>
              <a:buFont typeface="Arial" charset="0"/>
              <a:buChar char="•"/>
            </a:pPr>
            <a:r>
              <a:rPr lang="en-US" sz="2800" b="0">
                <a:solidFill>
                  <a:srgbClr val="000000"/>
                </a:solidFill>
                <a:latin typeface="Arial" charset="0"/>
              </a:rPr>
              <a:t>Product efficacy or safety data from ARV manufacturers were reviewed to assure completeness</a:t>
            </a:r>
          </a:p>
          <a:p>
            <a:pPr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2800" b="0">
                <a:solidFill>
                  <a:srgbClr val="000000"/>
                </a:solidFill>
                <a:latin typeface="Arial" charset="0"/>
              </a:rPr>
              <a:t>Data not published or presented in a peer-reviewed setting were not considered, except safety reports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318" y="893392"/>
            <a:ext cx="9115136" cy="38984"/>
          </a:xfrm>
          <a:prstGeom prst="rect">
            <a:avLst/>
          </a:prstGeom>
          <a:gradFill rotWithShape="0">
            <a:gsLst>
              <a:gs pos="0">
                <a:srgbClr val="007F00"/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5784273" y="6349590"/>
            <a:ext cx="3048000" cy="34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solidFill>
                  <a:srgbClr val="0099CC"/>
                </a:solidFill>
                <a:latin typeface="Arial" charset="0"/>
                <a:cs typeface="Arial" charset="0"/>
              </a:rPr>
              <a:t>Thompson et al, </a:t>
            </a:r>
            <a:r>
              <a:rPr lang="en-US" sz="1600" b="0" i="1">
                <a:solidFill>
                  <a:srgbClr val="0099CC"/>
                </a:solidFill>
                <a:latin typeface="Arial" charset="0"/>
                <a:cs typeface="Arial" charset="0"/>
              </a:rPr>
              <a:t>JAMA</a:t>
            </a:r>
            <a:r>
              <a:rPr lang="en-US" sz="1600" b="0">
                <a:solidFill>
                  <a:srgbClr val="0099CC"/>
                </a:solidFill>
                <a:latin typeface="Arial" charset="0"/>
                <a:cs typeface="Arial" charset="0"/>
              </a:rPr>
              <a:t>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ctrTitle"/>
          </p:nvPr>
        </p:nvSpPr>
        <p:spPr>
          <a:xfrm>
            <a:off x="686955" y="2131145"/>
            <a:ext cx="7770091" cy="1470036"/>
          </a:xfrm>
        </p:spPr>
        <p:txBody>
          <a:bodyPr/>
          <a:lstStyle/>
          <a:p>
            <a:pPr algn="ctr"/>
            <a:r>
              <a:rPr lang="en-US" sz="4400" smtClean="0">
                <a:ea typeface="MS PGothic" pitchFamily="34" charset="-128"/>
              </a:rPr>
              <a:t>When to Start </a:t>
            </a:r>
            <a:br>
              <a:rPr lang="en-US" sz="4400" smtClean="0">
                <a:ea typeface="MS PGothic" pitchFamily="34" charset="-128"/>
              </a:rPr>
            </a:br>
            <a:r>
              <a:rPr lang="en-US" sz="4400" smtClean="0">
                <a:ea typeface="MS PGothic" pitchFamily="34" charset="-128"/>
              </a:rPr>
              <a:t>Antiretroviral Therapy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318" y="1624349"/>
            <a:ext cx="9115136" cy="38984"/>
          </a:xfrm>
          <a:prstGeom prst="rect">
            <a:avLst/>
          </a:prstGeom>
          <a:gradFill rotWithShape="0">
            <a:gsLst>
              <a:gs pos="0">
                <a:srgbClr val="007F00"/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ctrTitle"/>
          </p:nvPr>
        </p:nvSpPr>
        <p:spPr>
          <a:xfrm>
            <a:off x="658159" y="1715326"/>
            <a:ext cx="7772977" cy="2317946"/>
          </a:xfrm>
        </p:spPr>
        <p:txBody>
          <a:bodyPr/>
          <a:lstStyle/>
          <a:p>
            <a:pPr algn="ctr"/>
            <a:r>
              <a:rPr lang="en-US" sz="4000" i="1" smtClean="0">
                <a:ea typeface="MS PGothic" pitchFamily="34" charset="-128"/>
              </a:rPr>
              <a:t>Antiretroviral therapy (ART) is recommended and should be offered to all persons with HIV regardless of CD4 cell count.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7921" y="154314"/>
            <a:ext cx="8807738" cy="893392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Potential Risks and Benefits of Earlier ART Initiation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5035" y="1197146"/>
            <a:ext cx="4680238" cy="553578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Monotype Sorts" pitchFamily="-84" charset="2"/>
              <a:buNone/>
            </a:pPr>
            <a:r>
              <a:rPr lang="en-US" sz="2600" b="1" u="sng" smtClean="0">
                <a:latin typeface="Arial" charset="0"/>
              </a:rPr>
              <a:t>Potential Benefits</a:t>
            </a:r>
            <a:endParaRPr lang="en-US" sz="2600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 typeface="Monotype Sorts" pitchFamily="-84" charset="2"/>
              <a:buNone/>
            </a:pPr>
            <a:endParaRPr lang="en-US" sz="2300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 typeface="Monotype Sorts" pitchFamily="-84" charset="2"/>
              <a:buNone/>
            </a:pPr>
            <a:r>
              <a:rPr lang="en-US" sz="2300" smtClean="0">
                <a:latin typeface="Arial" charset="0"/>
              </a:rPr>
              <a:t>Prevention of progressive immune destruction (AIDS) and improved survival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 typeface="Monotype Sorts" pitchFamily="-84" charset="2"/>
              <a:buNone/>
            </a:pPr>
            <a:r>
              <a:rPr lang="en-US" sz="2300" b="1" smtClean="0">
                <a:latin typeface="Arial" charset="0"/>
              </a:rPr>
              <a:t>Decreased immune activation,  inflammation, and serious non-AIDS diseases</a:t>
            </a:r>
            <a:endParaRPr lang="en-US" sz="2400" b="1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 typeface="Monotype Sorts" pitchFamily="-84" charset="2"/>
              <a:buNone/>
            </a:pPr>
            <a:r>
              <a:rPr lang="en-US" sz="2300" smtClean="0">
                <a:latin typeface="Arial" charset="0"/>
              </a:rPr>
              <a:t>Decreased drug resistance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 typeface="Monotype Sorts" pitchFamily="-84" charset="2"/>
              <a:buNone/>
            </a:pPr>
            <a:r>
              <a:rPr lang="en-US" sz="2300" smtClean="0">
                <a:latin typeface="Arial" charset="0"/>
              </a:rPr>
              <a:t>Decreased risk for some ARV toxicities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 typeface="Monotype Sorts" pitchFamily="-84" charset="2"/>
              <a:buNone/>
            </a:pPr>
            <a:r>
              <a:rPr lang="en-US" sz="2300" smtClean="0">
                <a:latin typeface="Arial" charset="0"/>
              </a:rPr>
              <a:t>Decreased HIV transmission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95694" y="1211834"/>
            <a:ext cx="4191000" cy="4915279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Monotype Sorts" pitchFamily="-84" charset="2"/>
              <a:buNone/>
            </a:pPr>
            <a:r>
              <a:rPr lang="en-US" sz="2600" b="1" u="sng" smtClean="0">
                <a:latin typeface="Arial" charset="0"/>
              </a:rPr>
              <a:t>Potential Risks</a:t>
            </a:r>
            <a:endParaRPr lang="en-US" sz="2600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 typeface="Monotype Sorts" pitchFamily="-84" charset="2"/>
              <a:buNone/>
            </a:pPr>
            <a:endParaRPr lang="en-US" sz="2300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 typeface="Monotype Sorts" pitchFamily="-84" charset="2"/>
              <a:buNone/>
            </a:pPr>
            <a:r>
              <a:rPr lang="en-US" sz="2300" smtClean="0">
                <a:latin typeface="Arial" charset="0"/>
              </a:rPr>
              <a:t>ARV toxicity – short and long term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 typeface="Monotype Sorts" pitchFamily="-84" charset="2"/>
              <a:buNone/>
            </a:pPr>
            <a:r>
              <a:rPr lang="en-US" sz="2300" smtClean="0">
                <a:latin typeface="Arial" charset="0"/>
              </a:rPr>
              <a:t>If adherence is suboptimal, risk of resistance and transmission of resistant virus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 typeface="Monotype Sorts" pitchFamily="-84" charset="2"/>
              <a:buNone/>
            </a:pPr>
            <a:r>
              <a:rPr lang="en-US" sz="2300" smtClean="0">
                <a:latin typeface="Arial" charset="0"/>
              </a:rPr>
              <a:t>Resistance may limit future choices of ART 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318" y="1020091"/>
            <a:ext cx="9115136" cy="38984"/>
          </a:xfrm>
          <a:prstGeom prst="rect">
            <a:avLst/>
          </a:prstGeom>
          <a:gradFill rotWithShape="0">
            <a:gsLst>
              <a:gs pos="0">
                <a:srgbClr val="007F00"/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black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>
          <a:xfrm>
            <a:off x="484909" y="177066"/>
            <a:ext cx="8174182" cy="1143541"/>
          </a:xfrm>
        </p:spPr>
        <p:txBody>
          <a:bodyPr/>
          <a:lstStyle/>
          <a:p>
            <a:r>
              <a:rPr lang="en-US" sz="3200" smtClean="0">
                <a:ea typeface="MS PGothic" pitchFamily="34" charset="-128"/>
              </a:rPr>
              <a:t>Rationale for Recommending ART for </a:t>
            </a:r>
            <a:br>
              <a:rPr lang="en-US" sz="3200" smtClean="0">
                <a:ea typeface="MS PGothic" pitchFamily="34" charset="-128"/>
              </a:rPr>
            </a:br>
            <a:r>
              <a:rPr lang="en-US" sz="3200" smtClean="0">
                <a:ea typeface="MS PGothic" pitchFamily="34" charset="-128"/>
              </a:rPr>
              <a:t>All HIV-Infected Adults</a:t>
            </a:r>
          </a:p>
        </p:txBody>
      </p:sp>
      <p:sp>
        <p:nvSpPr>
          <p:cNvPr id="36867" name="Content Placeholder 3"/>
          <p:cNvSpPr>
            <a:spLocks noGrp="1"/>
          </p:cNvSpPr>
          <p:nvPr>
            <p:ph idx="1"/>
          </p:nvPr>
        </p:nvSpPr>
        <p:spPr>
          <a:xfrm>
            <a:off x="479202" y="1573994"/>
            <a:ext cx="8116455" cy="4819442"/>
          </a:xfrm>
        </p:spPr>
        <p:txBody>
          <a:bodyPr/>
          <a:lstStyle/>
          <a:p>
            <a:pPr lvl="1">
              <a:buClr>
                <a:srgbClr val="0099CC"/>
              </a:buClr>
            </a:pPr>
            <a:r>
              <a:rPr lang="en-US" sz="2800" b="0" smtClean="0">
                <a:ea typeface="MS PGothic" pitchFamily="34" charset="-128"/>
              </a:rPr>
              <a:t>Uncontrolled HIV replication, immune activation and inflammation associated with serious ‘non-AIDS’ illnesses even at CD4 counts &gt; 500/µL</a:t>
            </a:r>
          </a:p>
          <a:p>
            <a:pPr lvl="2">
              <a:buClr>
                <a:srgbClr val="0099CC"/>
              </a:buClr>
            </a:pPr>
            <a:r>
              <a:rPr lang="en-US" sz="2400" b="0" smtClean="0">
                <a:ea typeface="MS PGothic" pitchFamily="34" charset="-128"/>
              </a:rPr>
              <a:t>Cardiovascular, hepatic, renal, neurologic, malignancies </a:t>
            </a:r>
          </a:p>
          <a:p>
            <a:pPr lvl="2">
              <a:buClr>
                <a:srgbClr val="0099CC"/>
              </a:buClr>
            </a:pPr>
            <a:r>
              <a:rPr lang="en-US" sz="2400" b="0" smtClean="0">
                <a:ea typeface="MS PGothic" pitchFamily="34" charset="-128"/>
              </a:rPr>
              <a:t>High CD4 counts and suppressed virus are associated with decreased disease incidence</a:t>
            </a:r>
          </a:p>
          <a:p>
            <a:pPr lvl="1">
              <a:buClr>
                <a:srgbClr val="0099CC"/>
              </a:buClr>
            </a:pPr>
            <a:r>
              <a:rPr lang="en-US" sz="2800" b="0" smtClean="0">
                <a:ea typeface="MS PGothic" pitchFamily="34" charset="-128"/>
              </a:rPr>
              <a:t>Newer therapies are more potent, less toxic, more tolerable, and simpler to take leading to improved patient adherence and regimen durability</a:t>
            </a:r>
          </a:p>
          <a:p>
            <a:pPr lvl="1">
              <a:buClr>
                <a:srgbClr val="0099CC"/>
              </a:buClr>
            </a:pPr>
            <a:r>
              <a:rPr lang="en-US" sz="2800" b="0" smtClean="0">
                <a:ea typeface="MS PGothic" pitchFamily="34" charset="-128"/>
              </a:rPr>
              <a:t>ART decreases HIV transmission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318" y="1419681"/>
            <a:ext cx="9115136" cy="38984"/>
          </a:xfrm>
          <a:prstGeom prst="rect">
            <a:avLst/>
          </a:prstGeom>
          <a:gradFill rotWithShape="0">
            <a:gsLst>
              <a:gs pos="0">
                <a:srgbClr val="007F00"/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5784273" y="6349590"/>
            <a:ext cx="3048000" cy="34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solidFill>
                  <a:srgbClr val="0099CC"/>
                </a:solidFill>
                <a:latin typeface="Arial" charset="0"/>
                <a:cs typeface="Arial" charset="0"/>
              </a:rPr>
              <a:t>Thompson et al, </a:t>
            </a:r>
            <a:r>
              <a:rPr lang="en-US" sz="1600" b="0" i="1">
                <a:solidFill>
                  <a:srgbClr val="0099CC"/>
                </a:solidFill>
                <a:latin typeface="Arial" charset="0"/>
                <a:cs typeface="Arial" charset="0"/>
              </a:rPr>
              <a:t>JAMA</a:t>
            </a:r>
            <a:r>
              <a:rPr lang="en-US" sz="1600" b="0">
                <a:solidFill>
                  <a:srgbClr val="0099CC"/>
                </a:solidFill>
                <a:latin typeface="Arial" charset="0"/>
                <a:cs typeface="Arial" charset="0"/>
              </a:rPr>
              <a:t>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023" cy="10985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Earlier ART Associated with Decreased Mortality and Disease Progression:  Observational Studies</a:t>
            </a:r>
          </a:p>
        </p:txBody>
      </p:sp>
      <p:graphicFrame>
        <p:nvGraphicFramePr>
          <p:cNvPr id="16710" name="Group 3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304258"/>
              </p:ext>
            </p:extLst>
          </p:nvPr>
        </p:nvGraphicFramePr>
        <p:xfrm>
          <a:off x="76200" y="1373341"/>
          <a:ext cx="8936182" cy="5423791"/>
        </p:xfrm>
        <a:graphic>
          <a:graphicData uri="http://schemas.openxmlformats.org/drawingml/2006/table">
            <a:tbl>
              <a:tblPr/>
              <a:tblGrid>
                <a:gridCol w="1623580"/>
                <a:gridCol w="1414318"/>
                <a:gridCol w="893329"/>
                <a:gridCol w="1321955"/>
                <a:gridCol w="2366818"/>
                <a:gridCol w="1316182"/>
              </a:tblGrid>
              <a:tr h="328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Study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Published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Endpoint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Relative Hazard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 or 95% CI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NA-ACCORD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NEJM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, 2009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8,362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Death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1.69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CD4 &lt;350 vs 350-500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&lt; 0.001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NA-ACCORD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NEJM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, 2009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9,155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Death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1.94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CD4 &lt;500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vs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&gt; 500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&lt; 0.001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When to Start Consortium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Lancet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, 2009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24,444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AIDS or Death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1.28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CD4 251-350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vs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351-400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1.04–1.57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HIV-CAUSAL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Ann Int Med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, 2011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20,971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AIDS or Death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1.38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CD4 &lt;350 vs &lt;500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1.23-1.56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CASCADE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Arch Int Med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, 2011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9,455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Death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0.51 (HR)*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CD4 350-499 vs deferred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0.33-0.80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COHERE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Plos Med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, 2012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75,336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AIDS or Death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0.74 (HR)*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CD4 350-&lt;500 on ART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0.96 (HR)*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CD4  </a:t>
                      </a: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&gt;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500 on ART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0.58-0.80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0.92-0.99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ATHENA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AIDS,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2012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3,068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Death, AIDS, Non-AIDS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1.54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CD4&lt;200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vs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&lt;500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0.33-0.87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Donut 4"/>
          <p:cNvSpPr>
            <a:spLocks noChangeArrowheads="1"/>
          </p:cNvSpPr>
          <p:nvPr/>
        </p:nvSpPr>
        <p:spPr bwMode="auto">
          <a:xfrm>
            <a:off x="6147236" y="1676400"/>
            <a:ext cx="747568" cy="281012"/>
          </a:xfrm>
          <a:custGeom>
            <a:avLst/>
            <a:gdLst>
              <a:gd name="T0" fmla="*/ 411163 w 822325"/>
              <a:gd name="T1" fmla="*/ 0 h 274637"/>
              <a:gd name="T2" fmla="*/ 120427 w 822325"/>
              <a:gd name="T3" fmla="*/ 40220 h 274637"/>
              <a:gd name="T4" fmla="*/ 0 w 822325"/>
              <a:gd name="T5" fmla="*/ 137319 h 274637"/>
              <a:gd name="T6" fmla="*/ 120427 w 822325"/>
              <a:gd name="T7" fmla="*/ 234417 h 274637"/>
              <a:gd name="T8" fmla="*/ 411163 w 822325"/>
              <a:gd name="T9" fmla="*/ 274637 h 274637"/>
              <a:gd name="T10" fmla="*/ 701898 w 822325"/>
              <a:gd name="T11" fmla="*/ 234417 h 274637"/>
              <a:gd name="T12" fmla="*/ 822325 w 822325"/>
              <a:gd name="T13" fmla="*/ 137319 h 274637"/>
              <a:gd name="T14" fmla="*/ 701898 w 822325"/>
              <a:gd name="T15" fmla="*/ 40220 h 274637"/>
              <a:gd name="T16" fmla="*/ 3 60000 65536"/>
              <a:gd name="T17" fmla="*/ 3 60000 65536"/>
              <a:gd name="T18" fmla="*/ 2 60000 65536"/>
              <a:gd name="T19" fmla="*/ 1 60000 65536"/>
              <a:gd name="T20" fmla="*/ 1 60000 65536"/>
              <a:gd name="T21" fmla="*/ 1 60000 65536"/>
              <a:gd name="T22" fmla="*/ 0 60000 65536"/>
              <a:gd name="T23" fmla="*/ 3 60000 65536"/>
              <a:gd name="T24" fmla="*/ 120427 w 822325"/>
              <a:gd name="T25" fmla="*/ 40220 h 274637"/>
              <a:gd name="T26" fmla="*/ 701898 w 822325"/>
              <a:gd name="T27" fmla="*/ 234417 h 2746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22325" h="274637">
                <a:moveTo>
                  <a:pt x="0" y="137319"/>
                </a:moveTo>
                <a:lnTo>
                  <a:pt x="0" y="137319"/>
                </a:lnTo>
                <a:cubicBezTo>
                  <a:pt x="0" y="61479"/>
                  <a:pt x="184083" y="0"/>
                  <a:pt x="411162" y="0"/>
                </a:cubicBezTo>
                <a:cubicBezTo>
                  <a:pt x="638242" y="0"/>
                  <a:pt x="822326" y="61479"/>
                  <a:pt x="822326" y="137319"/>
                </a:cubicBezTo>
                <a:cubicBezTo>
                  <a:pt x="822326" y="213158"/>
                  <a:pt x="638242" y="274637"/>
                  <a:pt x="411163" y="274638"/>
                </a:cubicBezTo>
                <a:cubicBezTo>
                  <a:pt x="184083" y="274638"/>
                  <a:pt x="0" y="213158"/>
                  <a:pt x="0" y="137319"/>
                </a:cubicBezTo>
                <a:close/>
                <a:moveTo>
                  <a:pt x="17698" y="137319"/>
                </a:moveTo>
                <a:lnTo>
                  <a:pt x="17698" y="137319"/>
                </a:lnTo>
                <a:cubicBezTo>
                  <a:pt x="17698" y="203383"/>
                  <a:pt x="193858" y="256939"/>
                  <a:pt x="411162" y="256940"/>
                </a:cubicBezTo>
                <a:lnTo>
                  <a:pt x="411163" y="256940"/>
                </a:lnTo>
                <a:cubicBezTo>
                  <a:pt x="628467" y="256939"/>
                  <a:pt x="804628" y="203383"/>
                  <a:pt x="804628" y="137319"/>
                </a:cubicBezTo>
                <a:cubicBezTo>
                  <a:pt x="804628" y="71254"/>
                  <a:pt x="628467" y="17698"/>
                  <a:pt x="411163" y="17698"/>
                </a:cubicBezTo>
                <a:lnTo>
                  <a:pt x="411162" y="17698"/>
                </a:lnTo>
                <a:cubicBezTo>
                  <a:pt x="193858" y="17698"/>
                  <a:pt x="17698" y="71254"/>
                  <a:pt x="17698" y="13731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black"/>
              </a:solidFill>
              <a:latin typeface="Times New Roman" pitchFamily="-84" charset="0"/>
              <a:ea typeface="MS PGothic" pitchFamily="34" charset="-128"/>
            </a:endParaRPr>
          </a:p>
        </p:txBody>
      </p:sp>
      <p:sp>
        <p:nvSpPr>
          <p:cNvPr id="6" name="Donut 5"/>
          <p:cNvSpPr>
            <a:spLocks noChangeArrowheads="1"/>
          </p:cNvSpPr>
          <p:nvPr/>
        </p:nvSpPr>
        <p:spPr bwMode="auto">
          <a:xfrm>
            <a:off x="6156614" y="2286000"/>
            <a:ext cx="747568" cy="281012"/>
          </a:xfrm>
          <a:custGeom>
            <a:avLst/>
            <a:gdLst>
              <a:gd name="T0" fmla="*/ 411163 w 822325"/>
              <a:gd name="T1" fmla="*/ 0 h 274637"/>
              <a:gd name="T2" fmla="*/ 120427 w 822325"/>
              <a:gd name="T3" fmla="*/ 40220 h 274637"/>
              <a:gd name="T4" fmla="*/ 0 w 822325"/>
              <a:gd name="T5" fmla="*/ 137319 h 274637"/>
              <a:gd name="T6" fmla="*/ 120427 w 822325"/>
              <a:gd name="T7" fmla="*/ 234417 h 274637"/>
              <a:gd name="T8" fmla="*/ 411163 w 822325"/>
              <a:gd name="T9" fmla="*/ 274637 h 274637"/>
              <a:gd name="T10" fmla="*/ 701898 w 822325"/>
              <a:gd name="T11" fmla="*/ 234417 h 274637"/>
              <a:gd name="T12" fmla="*/ 822325 w 822325"/>
              <a:gd name="T13" fmla="*/ 137319 h 274637"/>
              <a:gd name="T14" fmla="*/ 701898 w 822325"/>
              <a:gd name="T15" fmla="*/ 40220 h 274637"/>
              <a:gd name="T16" fmla="*/ 3 60000 65536"/>
              <a:gd name="T17" fmla="*/ 3 60000 65536"/>
              <a:gd name="T18" fmla="*/ 2 60000 65536"/>
              <a:gd name="T19" fmla="*/ 1 60000 65536"/>
              <a:gd name="T20" fmla="*/ 1 60000 65536"/>
              <a:gd name="T21" fmla="*/ 1 60000 65536"/>
              <a:gd name="T22" fmla="*/ 0 60000 65536"/>
              <a:gd name="T23" fmla="*/ 3 60000 65536"/>
              <a:gd name="T24" fmla="*/ 120427 w 822325"/>
              <a:gd name="T25" fmla="*/ 40220 h 274637"/>
              <a:gd name="T26" fmla="*/ 701898 w 822325"/>
              <a:gd name="T27" fmla="*/ 234417 h 2746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22325" h="274637">
                <a:moveTo>
                  <a:pt x="0" y="137319"/>
                </a:moveTo>
                <a:lnTo>
                  <a:pt x="0" y="137319"/>
                </a:lnTo>
                <a:cubicBezTo>
                  <a:pt x="0" y="61479"/>
                  <a:pt x="184083" y="0"/>
                  <a:pt x="411162" y="0"/>
                </a:cubicBezTo>
                <a:cubicBezTo>
                  <a:pt x="638242" y="0"/>
                  <a:pt x="822326" y="61479"/>
                  <a:pt x="822326" y="137319"/>
                </a:cubicBezTo>
                <a:cubicBezTo>
                  <a:pt x="822326" y="213158"/>
                  <a:pt x="638242" y="274637"/>
                  <a:pt x="411163" y="274638"/>
                </a:cubicBezTo>
                <a:cubicBezTo>
                  <a:pt x="184083" y="274638"/>
                  <a:pt x="0" y="213158"/>
                  <a:pt x="0" y="137319"/>
                </a:cubicBezTo>
                <a:close/>
                <a:moveTo>
                  <a:pt x="17698" y="137319"/>
                </a:moveTo>
                <a:lnTo>
                  <a:pt x="17698" y="137319"/>
                </a:lnTo>
                <a:cubicBezTo>
                  <a:pt x="17698" y="203383"/>
                  <a:pt x="193858" y="256939"/>
                  <a:pt x="411162" y="256940"/>
                </a:cubicBezTo>
                <a:lnTo>
                  <a:pt x="411163" y="256940"/>
                </a:lnTo>
                <a:cubicBezTo>
                  <a:pt x="628467" y="256939"/>
                  <a:pt x="804628" y="203383"/>
                  <a:pt x="804628" y="137319"/>
                </a:cubicBezTo>
                <a:cubicBezTo>
                  <a:pt x="804628" y="71254"/>
                  <a:pt x="628467" y="17698"/>
                  <a:pt x="411163" y="17698"/>
                </a:cubicBezTo>
                <a:lnTo>
                  <a:pt x="411162" y="17698"/>
                </a:lnTo>
                <a:cubicBezTo>
                  <a:pt x="193858" y="17698"/>
                  <a:pt x="17698" y="71254"/>
                  <a:pt x="17698" y="13731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black"/>
              </a:solidFill>
              <a:latin typeface="Times New Roman" pitchFamily="-84" charset="0"/>
              <a:ea typeface="MS PGothic" pitchFamily="34" charset="-128"/>
            </a:endParaRPr>
          </a:p>
        </p:txBody>
      </p:sp>
      <p:sp>
        <p:nvSpPr>
          <p:cNvPr id="7" name="Donut 6"/>
          <p:cNvSpPr>
            <a:spLocks noChangeArrowheads="1"/>
          </p:cNvSpPr>
          <p:nvPr/>
        </p:nvSpPr>
        <p:spPr bwMode="auto">
          <a:xfrm>
            <a:off x="6156614" y="2819400"/>
            <a:ext cx="747568" cy="281012"/>
          </a:xfrm>
          <a:custGeom>
            <a:avLst/>
            <a:gdLst>
              <a:gd name="T0" fmla="*/ 411163 w 822325"/>
              <a:gd name="T1" fmla="*/ 0 h 274637"/>
              <a:gd name="T2" fmla="*/ 120427 w 822325"/>
              <a:gd name="T3" fmla="*/ 40220 h 274637"/>
              <a:gd name="T4" fmla="*/ 0 w 822325"/>
              <a:gd name="T5" fmla="*/ 137319 h 274637"/>
              <a:gd name="T6" fmla="*/ 120427 w 822325"/>
              <a:gd name="T7" fmla="*/ 234417 h 274637"/>
              <a:gd name="T8" fmla="*/ 411163 w 822325"/>
              <a:gd name="T9" fmla="*/ 274637 h 274637"/>
              <a:gd name="T10" fmla="*/ 701898 w 822325"/>
              <a:gd name="T11" fmla="*/ 234417 h 274637"/>
              <a:gd name="T12" fmla="*/ 822325 w 822325"/>
              <a:gd name="T13" fmla="*/ 137319 h 274637"/>
              <a:gd name="T14" fmla="*/ 701898 w 822325"/>
              <a:gd name="T15" fmla="*/ 40220 h 274637"/>
              <a:gd name="T16" fmla="*/ 3 60000 65536"/>
              <a:gd name="T17" fmla="*/ 3 60000 65536"/>
              <a:gd name="T18" fmla="*/ 2 60000 65536"/>
              <a:gd name="T19" fmla="*/ 1 60000 65536"/>
              <a:gd name="T20" fmla="*/ 1 60000 65536"/>
              <a:gd name="T21" fmla="*/ 1 60000 65536"/>
              <a:gd name="T22" fmla="*/ 0 60000 65536"/>
              <a:gd name="T23" fmla="*/ 3 60000 65536"/>
              <a:gd name="T24" fmla="*/ 120427 w 822325"/>
              <a:gd name="T25" fmla="*/ 40220 h 274637"/>
              <a:gd name="T26" fmla="*/ 701898 w 822325"/>
              <a:gd name="T27" fmla="*/ 234417 h 2746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22325" h="274637">
                <a:moveTo>
                  <a:pt x="0" y="137319"/>
                </a:moveTo>
                <a:lnTo>
                  <a:pt x="0" y="137319"/>
                </a:lnTo>
                <a:cubicBezTo>
                  <a:pt x="0" y="61479"/>
                  <a:pt x="184083" y="0"/>
                  <a:pt x="411162" y="0"/>
                </a:cubicBezTo>
                <a:cubicBezTo>
                  <a:pt x="638242" y="0"/>
                  <a:pt x="822326" y="61479"/>
                  <a:pt x="822326" y="137319"/>
                </a:cubicBezTo>
                <a:cubicBezTo>
                  <a:pt x="822326" y="213158"/>
                  <a:pt x="638242" y="274637"/>
                  <a:pt x="411163" y="274638"/>
                </a:cubicBezTo>
                <a:cubicBezTo>
                  <a:pt x="184083" y="274638"/>
                  <a:pt x="0" y="213158"/>
                  <a:pt x="0" y="137319"/>
                </a:cubicBezTo>
                <a:close/>
                <a:moveTo>
                  <a:pt x="17698" y="137319"/>
                </a:moveTo>
                <a:lnTo>
                  <a:pt x="17698" y="137319"/>
                </a:lnTo>
                <a:cubicBezTo>
                  <a:pt x="17698" y="203383"/>
                  <a:pt x="193858" y="256939"/>
                  <a:pt x="411162" y="256940"/>
                </a:cubicBezTo>
                <a:lnTo>
                  <a:pt x="411163" y="256940"/>
                </a:lnTo>
                <a:cubicBezTo>
                  <a:pt x="628467" y="256939"/>
                  <a:pt x="804628" y="203383"/>
                  <a:pt x="804628" y="137319"/>
                </a:cubicBezTo>
                <a:cubicBezTo>
                  <a:pt x="804628" y="71254"/>
                  <a:pt x="628467" y="17698"/>
                  <a:pt x="411163" y="17698"/>
                </a:cubicBezTo>
                <a:lnTo>
                  <a:pt x="411162" y="17698"/>
                </a:lnTo>
                <a:cubicBezTo>
                  <a:pt x="193858" y="17698"/>
                  <a:pt x="17698" y="71254"/>
                  <a:pt x="17698" y="13731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black"/>
              </a:solidFill>
              <a:latin typeface="Times New Roman" pitchFamily="-84" charset="0"/>
              <a:ea typeface="MS PGothic" pitchFamily="34" charset="-128"/>
            </a:endParaRPr>
          </a:p>
        </p:txBody>
      </p:sp>
      <p:sp>
        <p:nvSpPr>
          <p:cNvPr id="8" name="Donut 7"/>
          <p:cNvSpPr>
            <a:spLocks noChangeArrowheads="1"/>
          </p:cNvSpPr>
          <p:nvPr/>
        </p:nvSpPr>
        <p:spPr bwMode="auto">
          <a:xfrm>
            <a:off x="6156614" y="3653323"/>
            <a:ext cx="749011" cy="281013"/>
          </a:xfrm>
          <a:custGeom>
            <a:avLst/>
            <a:gdLst>
              <a:gd name="T0" fmla="*/ 411956 w 823912"/>
              <a:gd name="T1" fmla="*/ 0 h 274638"/>
              <a:gd name="T2" fmla="*/ 120659 w 823912"/>
              <a:gd name="T3" fmla="*/ 40220 h 274638"/>
              <a:gd name="T4" fmla="*/ 0 w 823912"/>
              <a:gd name="T5" fmla="*/ 137319 h 274638"/>
              <a:gd name="T6" fmla="*/ 120659 w 823912"/>
              <a:gd name="T7" fmla="*/ 234418 h 274638"/>
              <a:gd name="T8" fmla="*/ 411956 w 823912"/>
              <a:gd name="T9" fmla="*/ 274638 h 274638"/>
              <a:gd name="T10" fmla="*/ 703253 w 823912"/>
              <a:gd name="T11" fmla="*/ 234418 h 274638"/>
              <a:gd name="T12" fmla="*/ 823912 w 823912"/>
              <a:gd name="T13" fmla="*/ 137319 h 274638"/>
              <a:gd name="T14" fmla="*/ 703253 w 823912"/>
              <a:gd name="T15" fmla="*/ 40220 h 274638"/>
              <a:gd name="T16" fmla="*/ 3 60000 65536"/>
              <a:gd name="T17" fmla="*/ 3 60000 65536"/>
              <a:gd name="T18" fmla="*/ 2 60000 65536"/>
              <a:gd name="T19" fmla="*/ 1 60000 65536"/>
              <a:gd name="T20" fmla="*/ 1 60000 65536"/>
              <a:gd name="T21" fmla="*/ 1 60000 65536"/>
              <a:gd name="T22" fmla="*/ 0 60000 65536"/>
              <a:gd name="T23" fmla="*/ 3 60000 65536"/>
              <a:gd name="T24" fmla="*/ 120659 w 823912"/>
              <a:gd name="T25" fmla="*/ 40220 h 274638"/>
              <a:gd name="T26" fmla="*/ 703253 w 823912"/>
              <a:gd name="T27" fmla="*/ 234418 h 2746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23912" h="274638">
                <a:moveTo>
                  <a:pt x="0" y="137319"/>
                </a:moveTo>
                <a:lnTo>
                  <a:pt x="0" y="137319"/>
                </a:lnTo>
                <a:cubicBezTo>
                  <a:pt x="0" y="61479"/>
                  <a:pt x="184438" y="0"/>
                  <a:pt x="411955" y="0"/>
                </a:cubicBezTo>
                <a:cubicBezTo>
                  <a:pt x="639473" y="0"/>
                  <a:pt x="823912" y="61479"/>
                  <a:pt x="823912" y="137319"/>
                </a:cubicBezTo>
                <a:cubicBezTo>
                  <a:pt x="823912" y="213158"/>
                  <a:pt x="639473" y="274637"/>
                  <a:pt x="411956" y="274638"/>
                </a:cubicBezTo>
                <a:cubicBezTo>
                  <a:pt x="184438" y="274638"/>
                  <a:pt x="0" y="213158"/>
                  <a:pt x="0" y="137319"/>
                </a:cubicBezTo>
                <a:close/>
                <a:moveTo>
                  <a:pt x="17698" y="137319"/>
                </a:moveTo>
                <a:lnTo>
                  <a:pt x="17698" y="137319"/>
                </a:lnTo>
                <a:cubicBezTo>
                  <a:pt x="17698" y="203383"/>
                  <a:pt x="194213" y="256939"/>
                  <a:pt x="411955" y="256940"/>
                </a:cubicBezTo>
                <a:lnTo>
                  <a:pt x="411956" y="256940"/>
                </a:lnTo>
                <a:cubicBezTo>
                  <a:pt x="629698" y="256939"/>
                  <a:pt x="806214" y="203383"/>
                  <a:pt x="806214" y="137319"/>
                </a:cubicBezTo>
                <a:cubicBezTo>
                  <a:pt x="806214" y="71254"/>
                  <a:pt x="629698" y="17698"/>
                  <a:pt x="411956" y="17698"/>
                </a:cubicBezTo>
                <a:lnTo>
                  <a:pt x="411955" y="17698"/>
                </a:lnTo>
                <a:cubicBezTo>
                  <a:pt x="194213" y="17698"/>
                  <a:pt x="17698" y="71254"/>
                  <a:pt x="17698" y="13731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black"/>
              </a:solidFill>
              <a:latin typeface="Times New Roman" pitchFamily="-84" charset="0"/>
              <a:ea typeface="MS PGothic" pitchFamily="34" charset="-128"/>
            </a:endParaRPr>
          </a:p>
        </p:txBody>
      </p:sp>
      <p:sp>
        <p:nvSpPr>
          <p:cNvPr id="9" name="Donut 8"/>
          <p:cNvSpPr>
            <a:spLocks noChangeArrowheads="1"/>
          </p:cNvSpPr>
          <p:nvPr/>
        </p:nvSpPr>
        <p:spPr bwMode="auto">
          <a:xfrm>
            <a:off x="5869421" y="4229293"/>
            <a:ext cx="1233920" cy="279388"/>
          </a:xfrm>
          <a:custGeom>
            <a:avLst/>
            <a:gdLst>
              <a:gd name="T0" fmla="*/ 678656 w 1357312"/>
              <a:gd name="T1" fmla="*/ 0 h 273050"/>
              <a:gd name="T2" fmla="*/ 198774 w 1357312"/>
              <a:gd name="T3" fmla="*/ 39987 h 273050"/>
              <a:gd name="T4" fmla="*/ 0 w 1357312"/>
              <a:gd name="T5" fmla="*/ 136525 h 273050"/>
              <a:gd name="T6" fmla="*/ 198774 w 1357312"/>
              <a:gd name="T7" fmla="*/ 233063 h 273050"/>
              <a:gd name="T8" fmla="*/ 678656 w 1357312"/>
              <a:gd name="T9" fmla="*/ 273050 h 273050"/>
              <a:gd name="T10" fmla="*/ 1158538 w 1357312"/>
              <a:gd name="T11" fmla="*/ 233063 h 273050"/>
              <a:gd name="T12" fmla="*/ 1357312 w 1357312"/>
              <a:gd name="T13" fmla="*/ 136525 h 273050"/>
              <a:gd name="T14" fmla="*/ 1158538 w 1357312"/>
              <a:gd name="T15" fmla="*/ 39987 h 273050"/>
              <a:gd name="T16" fmla="*/ 3 60000 65536"/>
              <a:gd name="T17" fmla="*/ 3 60000 65536"/>
              <a:gd name="T18" fmla="*/ 2 60000 65536"/>
              <a:gd name="T19" fmla="*/ 1 60000 65536"/>
              <a:gd name="T20" fmla="*/ 1 60000 65536"/>
              <a:gd name="T21" fmla="*/ 1 60000 65536"/>
              <a:gd name="T22" fmla="*/ 0 60000 65536"/>
              <a:gd name="T23" fmla="*/ 3 60000 65536"/>
              <a:gd name="T24" fmla="*/ 198774 w 1357312"/>
              <a:gd name="T25" fmla="*/ 39987 h 273050"/>
              <a:gd name="T26" fmla="*/ 1158538 w 1357312"/>
              <a:gd name="T27" fmla="*/ 233063 h 2730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57312" h="273050">
                <a:moveTo>
                  <a:pt x="0" y="136525"/>
                </a:moveTo>
                <a:lnTo>
                  <a:pt x="0" y="136525"/>
                </a:lnTo>
                <a:cubicBezTo>
                  <a:pt x="0" y="61124"/>
                  <a:pt x="303844" y="0"/>
                  <a:pt x="678655" y="0"/>
                </a:cubicBezTo>
                <a:cubicBezTo>
                  <a:pt x="1053467" y="0"/>
                  <a:pt x="1357312" y="61124"/>
                  <a:pt x="1357312" y="136525"/>
                </a:cubicBezTo>
                <a:cubicBezTo>
                  <a:pt x="1357312" y="211925"/>
                  <a:pt x="1053467" y="273049"/>
                  <a:pt x="678656" y="273050"/>
                </a:cubicBezTo>
                <a:cubicBezTo>
                  <a:pt x="303844" y="273050"/>
                  <a:pt x="0" y="211925"/>
                  <a:pt x="0" y="136525"/>
                </a:cubicBezTo>
                <a:close/>
                <a:moveTo>
                  <a:pt x="17595" y="136525"/>
                </a:moveTo>
                <a:lnTo>
                  <a:pt x="17595" y="136525"/>
                </a:lnTo>
                <a:cubicBezTo>
                  <a:pt x="17595" y="202208"/>
                  <a:pt x="313562" y="255454"/>
                  <a:pt x="678655" y="255455"/>
                </a:cubicBezTo>
                <a:lnTo>
                  <a:pt x="678656" y="255455"/>
                </a:lnTo>
                <a:cubicBezTo>
                  <a:pt x="1043749" y="255454"/>
                  <a:pt x="1339717" y="202208"/>
                  <a:pt x="1339717" y="136525"/>
                </a:cubicBezTo>
                <a:cubicBezTo>
                  <a:pt x="1339717" y="70841"/>
                  <a:pt x="1043749" y="17595"/>
                  <a:pt x="678656" y="17595"/>
                </a:cubicBezTo>
                <a:lnTo>
                  <a:pt x="678655" y="17595"/>
                </a:lnTo>
                <a:cubicBezTo>
                  <a:pt x="313562" y="17595"/>
                  <a:pt x="17595" y="70841"/>
                  <a:pt x="17595" y="136524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black"/>
              </a:solidFill>
              <a:latin typeface="Times New Roman" pitchFamily="-84" charset="0"/>
              <a:ea typeface="MS PGothic" pitchFamily="34" charset="-128"/>
            </a:endParaRPr>
          </a:p>
        </p:txBody>
      </p:sp>
      <p:sp>
        <p:nvSpPr>
          <p:cNvPr id="10" name="Donut 9"/>
          <p:cNvSpPr>
            <a:spLocks noChangeArrowheads="1"/>
          </p:cNvSpPr>
          <p:nvPr/>
        </p:nvSpPr>
        <p:spPr bwMode="auto">
          <a:xfrm>
            <a:off x="5888247" y="5415578"/>
            <a:ext cx="1168977" cy="281013"/>
          </a:xfrm>
          <a:custGeom>
            <a:avLst/>
            <a:gdLst>
              <a:gd name="T0" fmla="*/ 642938 w 1285875"/>
              <a:gd name="T1" fmla="*/ 0 h 274638"/>
              <a:gd name="T2" fmla="*/ 188312 w 1285875"/>
              <a:gd name="T3" fmla="*/ 40220 h 274638"/>
              <a:gd name="T4" fmla="*/ 0 w 1285875"/>
              <a:gd name="T5" fmla="*/ 137319 h 274638"/>
              <a:gd name="T6" fmla="*/ 188312 w 1285875"/>
              <a:gd name="T7" fmla="*/ 234418 h 274638"/>
              <a:gd name="T8" fmla="*/ 642938 w 1285875"/>
              <a:gd name="T9" fmla="*/ 274638 h 274638"/>
              <a:gd name="T10" fmla="*/ 1097563 w 1285875"/>
              <a:gd name="T11" fmla="*/ 234418 h 274638"/>
              <a:gd name="T12" fmla="*/ 1285875 w 1285875"/>
              <a:gd name="T13" fmla="*/ 137319 h 274638"/>
              <a:gd name="T14" fmla="*/ 1097563 w 1285875"/>
              <a:gd name="T15" fmla="*/ 40220 h 274638"/>
              <a:gd name="T16" fmla="*/ 3 60000 65536"/>
              <a:gd name="T17" fmla="*/ 3 60000 65536"/>
              <a:gd name="T18" fmla="*/ 2 60000 65536"/>
              <a:gd name="T19" fmla="*/ 1 60000 65536"/>
              <a:gd name="T20" fmla="*/ 1 60000 65536"/>
              <a:gd name="T21" fmla="*/ 1 60000 65536"/>
              <a:gd name="T22" fmla="*/ 0 60000 65536"/>
              <a:gd name="T23" fmla="*/ 3 60000 65536"/>
              <a:gd name="T24" fmla="*/ 188312 w 1285875"/>
              <a:gd name="T25" fmla="*/ 40220 h 274638"/>
              <a:gd name="T26" fmla="*/ 1097563 w 1285875"/>
              <a:gd name="T27" fmla="*/ 234418 h 2746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85875" h="274638">
                <a:moveTo>
                  <a:pt x="0" y="137319"/>
                </a:moveTo>
                <a:lnTo>
                  <a:pt x="0" y="137319"/>
                </a:lnTo>
                <a:cubicBezTo>
                  <a:pt x="0" y="61479"/>
                  <a:pt x="287853" y="0"/>
                  <a:pt x="642937" y="0"/>
                </a:cubicBezTo>
                <a:cubicBezTo>
                  <a:pt x="998022" y="0"/>
                  <a:pt x="1285876" y="61479"/>
                  <a:pt x="1285876" y="137319"/>
                </a:cubicBezTo>
                <a:cubicBezTo>
                  <a:pt x="1285876" y="213158"/>
                  <a:pt x="998022" y="274637"/>
                  <a:pt x="642938" y="274638"/>
                </a:cubicBezTo>
                <a:cubicBezTo>
                  <a:pt x="287853" y="274638"/>
                  <a:pt x="0" y="213158"/>
                  <a:pt x="0" y="137319"/>
                </a:cubicBezTo>
                <a:close/>
                <a:moveTo>
                  <a:pt x="17698" y="137319"/>
                </a:moveTo>
                <a:lnTo>
                  <a:pt x="17698" y="137319"/>
                </a:lnTo>
                <a:cubicBezTo>
                  <a:pt x="17698" y="203383"/>
                  <a:pt x="297627" y="256939"/>
                  <a:pt x="642937" y="256940"/>
                </a:cubicBezTo>
                <a:lnTo>
                  <a:pt x="642938" y="256940"/>
                </a:lnTo>
                <a:cubicBezTo>
                  <a:pt x="988248" y="256939"/>
                  <a:pt x="1268178" y="203383"/>
                  <a:pt x="1268178" y="137319"/>
                </a:cubicBezTo>
                <a:cubicBezTo>
                  <a:pt x="1268178" y="71254"/>
                  <a:pt x="988248" y="17698"/>
                  <a:pt x="642938" y="17698"/>
                </a:cubicBezTo>
                <a:lnTo>
                  <a:pt x="642937" y="17698"/>
                </a:lnTo>
                <a:cubicBezTo>
                  <a:pt x="297627" y="17698"/>
                  <a:pt x="17698" y="71254"/>
                  <a:pt x="17698" y="13731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black"/>
              </a:solidFill>
              <a:latin typeface="Times New Roman" pitchFamily="-84" charset="0"/>
              <a:ea typeface="MS PGothic" pitchFamily="34" charset="-128"/>
            </a:endParaRPr>
          </a:p>
        </p:txBody>
      </p:sp>
      <p:sp>
        <p:nvSpPr>
          <p:cNvPr id="11" name="Donut 10"/>
          <p:cNvSpPr>
            <a:spLocks noChangeArrowheads="1"/>
          </p:cNvSpPr>
          <p:nvPr/>
        </p:nvSpPr>
        <p:spPr bwMode="auto">
          <a:xfrm>
            <a:off x="5869470" y="4947770"/>
            <a:ext cx="1215159" cy="281013"/>
          </a:xfrm>
          <a:custGeom>
            <a:avLst/>
            <a:gdLst>
              <a:gd name="T0" fmla="*/ 668338 w 1336675"/>
              <a:gd name="T1" fmla="*/ 0 h 274638"/>
              <a:gd name="T2" fmla="*/ 195752 w 1336675"/>
              <a:gd name="T3" fmla="*/ 40220 h 274638"/>
              <a:gd name="T4" fmla="*/ 0 w 1336675"/>
              <a:gd name="T5" fmla="*/ 137319 h 274638"/>
              <a:gd name="T6" fmla="*/ 195752 w 1336675"/>
              <a:gd name="T7" fmla="*/ 234418 h 274638"/>
              <a:gd name="T8" fmla="*/ 668338 w 1336675"/>
              <a:gd name="T9" fmla="*/ 274638 h 274638"/>
              <a:gd name="T10" fmla="*/ 1140923 w 1336675"/>
              <a:gd name="T11" fmla="*/ 234418 h 274638"/>
              <a:gd name="T12" fmla="*/ 1336675 w 1336675"/>
              <a:gd name="T13" fmla="*/ 137319 h 274638"/>
              <a:gd name="T14" fmla="*/ 1140923 w 1336675"/>
              <a:gd name="T15" fmla="*/ 40220 h 274638"/>
              <a:gd name="T16" fmla="*/ 3 60000 65536"/>
              <a:gd name="T17" fmla="*/ 3 60000 65536"/>
              <a:gd name="T18" fmla="*/ 2 60000 65536"/>
              <a:gd name="T19" fmla="*/ 1 60000 65536"/>
              <a:gd name="T20" fmla="*/ 1 60000 65536"/>
              <a:gd name="T21" fmla="*/ 1 60000 65536"/>
              <a:gd name="T22" fmla="*/ 0 60000 65536"/>
              <a:gd name="T23" fmla="*/ 3 60000 65536"/>
              <a:gd name="T24" fmla="*/ 195752 w 1336675"/>
              <a:gd name="T25" fmla="*/ 40220 h 274638"/>
              <a:gd name="T26" fmla="*/ 1140923 w 1336675"/>
              <a:gd name="T27" fmla="*/ 234418 h 2746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36675" h="274638">
                <a:moveTo>
                  <a:pt x="0" y="137319"/>
                </a:moveTo>
                <a:lnTo>
                  <a:pt x="0" y="137319"/>
                </a:lnTo>
                <a:cubicBezTo>
                  <a:pt x="0" y="61479"/>
                  <a:pt x="299225" y="0"/>
                  <a:pt x="668337" y="0"/>
                </a:cubicBezTo>
                <a:cubicBezTo>
                  <a:pt x="1037450" y="0"/>
                  <a:pt x="1336676" y="61479"/>
                  <a:pt x="1336676" y="137319"/>
                </a:cubicBezTo>
                <a:cubicBezTo>
                  <a:pt x="1336676" y="213158"/>
                  <a:pt x="1037450" y="274637"/>
                  <a:pt x="668338" y="274638"/>
                </a:cubicBezTo>
                <a:cubicBezTo>
                  <a:pt x="299225" y="274638"/>
                  <a:pt x="0" y="213158"/>
                  <a:pt x="0" y="137319"/>
                </a:cubicBezTo>
                <a:close/>
                <a:moveTo>
                  <a:pt x="17698" y="137319"/>
                </a:moveTo>
                <a:lnTo>
                  <a:pt x="17698" y="137319"/>
                </a:lnTo>
                <a:cubicBezTo>
                  <a:pt x="17698" y="203383"/>
                  <a:pt x="308999" y="256939"/>
                  <a:pt x="668337" y="256940"/>
                </a:cubicBezTo>
                <a:lnTo>
                  <a:pt x="668338" y="256940"/>
                </a:lnTo>
                <a:cubicBezTo>
                  <a:pt x="1027676" y="256939"/>
                  <a:pt x="1318978" y="203383"/>
                  <a:pt x="1318978" y="137319"/>
                </a:cubicBezTo>
                <a:cubicBezTo>
                  <a:pt x="1318978" y="71254"/>
                  <a:pt x="1027676" y="17698"/>
                  <a:pt x="668338" y="17698"/>
                </a:cubicBezTo>
                <a:lnTo>
                  <a:pt x="668337" y="17698"/>
                </a:lnTo>
                <a:cubicBezTo>
                  <a:pt x="308999" y="17698"/>
                  <a:pt x="17698" y="71254"/>
                  <a:pt x="17698" y="13731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black"/>
              </a:solidFill>
              <a:latin typeface="Times New Roman" pitchFamily="-84" charset="0"/>
              <a:ea typeface="MS PGothic" pitchFamily="34" charset="-128"/>
            </a:endParaRPr>
          </a:p>
        </p:txBody>
      </p:sp>
      <p:sp>
        <p:nvSpPr>
          <p:cNvPr id="12" name="Donut 11"/>
          <p:cNvSpPr>
            <a:spLocks noChangeArrowheads="1"/>
          </p:cNvSpPr>
          <p:nvPr/>
        </p:nvSpPr>
        <p:spPr bwMode="auto">
          <a:xfrm>
            <a:off x="6154163" y="6077290"/>
            <a:ext cx="749011" cy="279388"/>
          </a:xfrm>
          <a:custGeom>
            <a:avLst/>
            <a:gdLst>
              <a:gd name="T0" fmla="*/ 411956 w 823912"/>
              <a:gd name="T1" fmla="*/ 0 h 273050"/>
              <a:gd name="T2" fmla="*/ 120659 w 823912"/>
              <a:gd name="T3" fmla="*/ 39987 h 273050"/>
              <a:gd name="T4" fmla="*/ 0 w 823912"/>
              <a:gd name="T5" fmla="*/ 136525 h 273050"/>
              <a:gd name="T6" fmla="*/ 120659 w 823912"/>
              <a:gd name="T7" fmla="*/ 233063 h 273050"/>
              <a:gd name="T8" fmla="*/ 411956 w 823912"/>
              <a:gd name="T9" fmla="*/ 273050 h 273050"/>
              <a:gd name="T10" fmla="*/ 703253 w 823912"/>
              <a:gd name="T11" fmla="*/ 233063 h 273050"/>
              <a:gd name="T12" fmla="*/ 823912 w 823912"/>
              <a:gd name="T13" fmla="*/ 136525 h 273050"/>
              <a:gd name="T14" fmla="*/ 703253 w 823912"/>
              <a:gd name="T15" fmla="*/ 39987 h 273050"/>
              <a:gd name="T16" fmla="*/ 3 60000 65536"/>
              <a:gd name="T17" fmla="*/ 3 60000 65536"/>
              <a:gd name="T18" fmla="*/ 2 60000 65536"/>
              <a:gd name="T19" fmla="*/ 1 60000 65536"/>
              <a:gd name="T20" fmla="*/ 1 60000 65536"/>
              <a:gd name="T21" fmla="*/ 1 60000 65536"/>
              <a:gd name="T22" fmla="*/ 0 60000 65536"/>
              <a:gd name="T23" fmla="*/ 3 60000 65536"/>
              <a:gd name="T24" fmla="*/ 120659 w 823912"/>
              <a:gd name="T25" fmla="*/ 39987 h 273050"/>
              <a:gd name="T26" fmla="*/ 703253 w 823912"/>
              <a:gd name="T27" fmla="*/ 233063 h 2730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23912" h="273050">
                <a:moveTo>
                  <a:pt x="0" y="136525"/>
                </a:moveTo>
                <a:lnTo>
                  <a:pt x="0" y="136525"/>
                </a:lnTo>
                <a:cubicBezTo>
                  <a:pt x="0" y="61124"/>
                  <a:pt x="184438" y="0"/>
                  <a:pt x="411955" y="0"/>
                </a:cubicBezTo>
                <a:cubicBezTo>
                  <a:pt x="639473" y="0"/>
                  <a:pt x="823912" y="61124"/>
                  <a:pt x="823912" y="136525"/>
                </a:cubicBezTo>
                <a:cubicBezTo>
                  <a:pt x="823912" y="211925"/>
                  <a:pt x="639473" y="273049"/>
                  <a:pt x="411956" y="273050"/>
                </a:cubicBezTo>
                <a:cubicBezTo>
                  <a:pt x="184438" y="273050"/>
                  <a:pt x="0" y="211925"/>
                  <a:pt x="0" y="136525"/>
                </a:cubicBezTo>
                <a:close/>
                <a:moveTo>
                  <a:pt x="17595" y="136525"/>
                </a:moveTo>
                <a:lnTo>
                  <a:pt x="17595" y="136525"/>
                </a:lnTo>
                <a:cubicBezTo>
                  <a:pt x="17595" y="202208"/>
                  <a:pt x="194156" y="255454"/>
                  <a:pt x="411955" y="255455"/>
                </a:cubicBezTo>
                <a:lnTo>
                  <a:pt x="411956" y="255455"/>
                </a:lnTo>
                <a:cubicBezTo>
                  <a:pt x="629755" y="255454"/>
                  <a:pt x="806317" y="202208"/>
                  <a:pt x="806317" y="136525"/>
                </a:cubicBezTo>
                <a:cubicBezTo>
                  <a:pt x="806317" y="70841"/>
                  <a:pt x="629755" y="17595"/>
                  <a:pt x="411956" y="17595"/>
                </a:cubicBezTo>
                <a:lnTo>
                  <a:pt x="411955" y="17595"/>
                </a:lnTo>
                <a:cubicBezTo>
                  <a:pt x="194156" y="17595"/>
                  <a:pt x="17595" y="70841"/>
                  <a:pt x="17595" y="136524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black"/>
              </a:solidFill>
              <a:latin typeface="Times New Roman" pitchFamily="-8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2143130" y="1799845"/>
            <a:ext cx="4857750" cy="964863"/>
          </a:xfrm>
          <a:prstGeom prst="rect">
            <a:avLst/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prstClr val="white"/>
                </a:solidFill>
                <a:latin typeface="Arial Bold" pitchFamily="-84" charset="0"/>
                <a:cs typeface="Arial Bold" pitchFamily="-84" charset="0"/>
              </a:rPr>
              <a:t>Total HIV-1 Transmission Events: 39</a:t>
            </a:r>
            <a:endParaRPr lang="en-US" sz="2000">
              <a:solidFill>
                <a:prstClr val="white"/>
              </a:solidFill>
              <a:latin typeface="Arial Bold" pitchFamily="-84" charset="0"/>
              <a:cs typeface="Arial Bold" pitchFamily="-84" charset="0"/>
            </a:endParaRPr>
          </a:p>
        </p:txBody>
      </p:sp>
      <p:cxnSp>
        <p:nvCxnSpPr>
          <p:cNvPr id="19459" name="Straight Connector 11"/>
          <p:cNvCxnSpPr>
            <a:cxnSpLocks noChangeShapeType="1"/>
          </p:cNvCxnSpPr>
          <p:nvPr/>
        </p:nvCxnSpPr>
        <p:spPr bwMode="auto">
          <a:xfrm rot="10800000" flipH="1">
            <a:off x="0" y="1301104"/>
            <a:ext cx="9144000" cy="1624"/>
          </a:xfrm>
          <a:prstGeom prst="line">
            <a:avLst/>
          </a:prstGeom>
          <a:noFill/>
          <a:ln w="57150">
            <a:solidFill>
              <a:srgbClr val="3F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0" name="Title 1"/>
          <p:cNvSpPr txBox="1">
            <a:spLocks/>
          </p:cNvSpPr>
          <p:nvPr/>
        </p:nvSpPr>
        <p:spPr bwMode="auto">
          <a:xfrm>
            <a:off x="-5773" y="14620"/>
            <a:ext cx="9144000" cy="128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9CC"/>
                </a:solidFill>
                <a:latin typeface="Arial" charset="0"/>
                <a:cs typeface="Arial" charset="0"/>
              </a:rPr>
              <a:t>HPTN 052: ART Treatment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9CC"/>
                </a:solidFill>
                <a:latin typeface="Arial" charset="0"/>
                <a:cs typeface="Arial" charset="0"/>
              </a:rPr>
              <a:t>Reduces HIV-1 Transmission </a:t>
            </a:r>
          </a:p>
        </p:txBody>
      </p:sp>
      <p:grpSp>
        <p:nvGrpSpPr>
          <p:cNvPr id="19461" name="Group 3"/>
          <p:cNvGrpSpPr>
            <a:grpSpLocks/>
          </p:cNvGrpSpPr>
          <p:nvPr/>
        </p:nvGrpSpPr>
        <p:grpSpPr bwMode="auto">
          <a:xfrm>
            <a:off x="2092614" y="2761412"/>
            <a:ext cx="4958773" cy="904763"/>
            <a:chOff x="2999458" y="2155526"/>
            <a:chExt cx="3228755" cy="905769"/>
          </a:xfrm>
        </p:grpSpPr>
        <p:cxnSp>
          <p:nvCxnSpPr>
            <p:cNvPr id="19468" name="AutoShape 1"/>
            <p:cNvCxnSpPr>
              <a:cxnSpLocks noChangeShapeType="1"/>
            </p:cNvCxnSpPr>
            <p:nvPr/>
          </p:nvCxnSpPr>
          <p:spPr bwMode="auto">
            <a:xfrm>
              <a:off x="4612773" y="2623145"/>
              <a:ext cx="1615440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9" name="AutoShape 1"/>
            <p:cNvCxnSpPr>
              <a:cxnSpLocks noChangeShapeType="1"/>
            </p:cNvCxnSpPr>
            <p:nvPr/>
          </p:nvCxnSpPr>
          <p:spPr bwMode="auto">
            <a:xfrm flipH="1">
              <a:off x="2999458" y="2623145"/>
              <a:ext cx="1615440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0" name="AutoShape 3"/>
            <p:cNvCxnSpPr>
              <a:cxnSpLocks noChangeShapeType="1"/>
            </p:cNvCxnSpPr>
            <p:nvPr/>
          </p:nvCxnSpPr>
          <p:spPr bwMode="auto">
            <a:xfrm>
              <a:off x="4612773" y="2155526"/>
              <a:ext cx="0" cy="45720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1" name="AutoShape 3"/>
            <p:cNvCxnSpPr>
              <a:cxnSpLocks noChangeShapeType="1"/>
            </p:cNvCxnSpPr>
            <p:nvPr/>
          </p:nvCxnSpPr>
          <p:spPr bwMode="auto">
            <a:xfrm>
              <a:off x="3021181" y="2603201"/>
              <a:ext cx="0" cy="45720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2" name="AutoShape 3"/>
            <p:cNvCxnSpPr>
              <a:cxnSpLocks noChangeShapeType="1"/>
            </p:cNvCxnSpPr>
            <p:nvPr/>
          </p:nvCxnSpPr>
          <p:spPr bwMode="auto">
            <a:xfrm>
              <a:off x="6209163" y="2604095"/>
              <a:ext cx="0" cy="45720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951123" y="3591503"/>
            <a:ext cx="2350943" cy="1080191"/>
          </a:xfrm>
          <a:prstGeom prst="rect">
            <a:avLst/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prstClr val="white"/>
                </a:solidFill>
                <a:latin typeface="Arial" charset="0"/>
                <a:ea typeface="宋体" pitchFamily="-84" charset="-122"/>
                <a:cs typeface="Arial" charset="0"/>
              </a:rPr>
              <a:t>Immediate Arm</a:t>
            </a:r>
          </a:p>
          <a:p>
            <a:pPr algn="ctr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altLang="zh-CN" sz="2000">
                <a:solidFill>
                  <a:prstClr val="white"/>
                </a:solidFill>
                <a:latin typeface="Arial" charset="0"/>
                <a:ea typeface="宋体" pitchFamily="-84" charset="-122"/>
                <a:cs typeface="Arial" charset="0"/>
              </a:rPr>
              <a:t>4</a:t>
            </a:r>
            <a:r>
              <a:rPr lang="en-US" sz="2000">
                <a:solidFill>
                  <a:prstClr val="white"/>
                </a:solidFill>
                <a:latin typeface="Arial" charset="0"/>
                <a:ea typeface="宋体" pitchFamily="-84" charset="-122"/>
                <a:cs typeface="Arial" charset="0"/>
              </a:rPr>
              <a:t> </a:t>
            </a: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5846395" y="3591503"/>
            <a:ext cx="2350943" cy="1080191"/>
          </a:xfrm>
          <a:prstGeom prst="rect">
            <a:avLst/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prstClr val="white"/>
                </a:solidFill>
                <a:latin typeface="Arial" charset="0"/>
                <a:cs typeface="Arial" charset="0"/>
              </a:rPr>
              <a:t>Delayed Arm</a:t>
            </a:r>
          </a:p>
          <a:p>
            <a:pPr algn="ctr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altLang="zh-CN" sz="2000">
                <a:solidFill>
                  <a:prstClr val="white"/>
                </a:solidFill>
                <a:latin typeface="Arial" charset="0"/>
                <a:cs typeface="Arial" charset="0"/>
              </a:rPr>
              <a:t>35</a:t>
            </a:r>
            <a:r>
              <a:rPr lang="en-US" sz="2000">
                <a:solidFill>
                  <a:prstClr val="white"/>
                </a:solidFill>
                <a:latin typeface="Calibri" pitchFamily="-84" charset="0"/>
                <a:cs typeface="Calibri" pitchFamily="-84" charset="0"/>
              </a:rPr>
              <a:t> </a:t>
            </a:r>
          </a:p>
        </p:txBody>
      </p:sp>
      <p:sp>
        <p:nvSpPr>
          <p:cNvPr id="3" name="Right Brace 2"/>
          <p:cNvSpPr/>
          <p:nvPr/>
        </p:nvSpPr>
        <p:spPr>
          <a:xfrm rot="5400000">
            <a:off x="4119506" y="3241412"/>
            <a:ext cx="895017" cy="4671580"/>
          </a:xfrm>
          <a:prstGeom prst="rightBrace">
            <a:avLst>
              <a:gd name="adj1" fmla="val 49822"/>
              <a:gd name="adj2" fmla="val 50000"/>
            </a:avLst>
          </a:prstGeom>
          <a:ln w="381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99CC"/>
              </a:solidFill>
            </a:endParaRPr>
          </a:p>
        </p:txBody>
      </p:sp>
      <p:sp>
        <p:nvSpPr>
          <p:cNvPr id="19465" name="Title 1"/>
          <p:cNvSpPr txBox="1">
            <a:spLocks/>
          </p:cNvSpPr>
          <p:nvPr/>
        </p:nvSpPr>
        <p:spPr bwMode="auto">
          <a:xfrm>
            <a:off x="2724732" y="6140105"/>
            <a:ext cx="3685886" cy="42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cs typeface="Arial" charset="0"/>
              </a:rPr>
              <a:t>p &lt; 0.0001</a:t>
            </a:r>
          </a:p>
        </p:txBody>
      </p:sp>
      <p:sp>
        <p:nvSpPr>
          <p:cNvPr id="19466" name="TextBox 14"/>
          <p:cNvSpPr txBox="1">
            <a:spLocks noChangeArrowheads="1"/>
          </p:cNvSpPr>
          <p:nvPr/>
        </p:nvSpPr>
        <p:spPr bwMode="auto">
          <a:xfrm>
            <a:off x="591705" y="5716087"/>
            <a:ext cx="2197966" cy="156966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99CC"/>
                </a:solidFill>
                <a:latin typeface="Arial" charset="0"/>
                <a:cs typeface="Arial" charset="0"/>
              </a:rPr>
              <a:t>96% Reduction with Early ART</a:t>
            </a:r>
          </a:p>
        </p:txBody>
      </p:sp>
      <p:sp>
        <p:nvSpPr>
          <p:cNvPr id="19467" name="TextBox 15"/>
          <p:cNvSpPr txBox="1">
            <a:spLocks noChangeArrowheads="1"/>
          </p:cNvSpPr>
          <p:nvPr/>
        </p:nvSpPr>
        <p:spPr bwMode="auto">
          <a:xfrm>
            <a:off x="6077239" y="5712906"/>
            <a:ext cx="28820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99CC"/>
                </a:solidFill>
                <a:latin typeface="Arial" charset="0"/>
                <a:cs typeface="Arial" charset="0"/>
              </a:rPr>
              <a:t>Cohen, NEJM 2011;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99CC"/>
                </a:solidFill>
                <a:latin typeface="Arial" charset="0"/>
                <a:cs typeface="Arial" charset="0"/>
              </a:rPr>
              <a:t>365:492-505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38609" y="162435"/>
            <a:ext cx="8881341" cy="114191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smtClean="0">
                <a:latin typeface="Arial" charset="0"/>
              </a:rPr>
              <a:t>When to Start ART:  IAS–USA Recommendations 2012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3041" y="1408311"/>
            <a:ext cx="8778875" cy="51443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3000"/>
              </a:spcAft>
            </a:pPr>
            <a:r>
              <a:rPr lang="en-US" smtClean="0">
                <a:latin typeface="Arial" charset="0"/>
              </a:rPr>
              <a:t>Patient readiness should be considered when deciding to initiate ART</a:t>
            </a:r>
          </a:p>
          <a:p>
            <a:pPr eaLnBrk="1" hangingPunct="1">
              <a:spcBef>
                <a:spcPct val="0"/>
              </a:spcBef>
              <a:spcAft>
                <a:spcPts val="3000"/>
              </a:spcAft>
            </a:pPr>
            <a:r>
              <a:rPr lang="en-US" b="1" smtClean="0">
                <a:solidFill>
                  <a:srgbClr val="0099CC"/>
                </a:solidFill>
                <a:latin typeface="Arial" charset="0"/>
              </a:rPr>
              <a:t>ART is recommended and should be offered regardless of CD4 cell count </a:t>
            </a:r>
          </a:p>
          <a:p>
            <a:pPr eaLnBrk="1" hangingPunct="1">
              <a:spcBef>
                <a:spcPct val="0"/>
              </a:spcBef>
              <a:spcAft>
                <a:spcPts val="3000"/>
              </a:spcAft>
            </a:pPr>
            <a:r>
              <a:rPr lang="en-US" smtClean="0">
                <a:latin typeface="Arial" charset="0"/>
              </a:rPr>
              <a:t>The strength of the recommendation and quality of the evidence increases as CD4 count decreases and in the presence of certain conditions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318" y="1286484"/>
            <a:ext cx="9115136" cy="38984"/>
          </a:xfrm>
          <a:prstGeom prst="rect">
            <a:avLst/>
          </a:prstGeom>
          <a:gradFill rotWithShape="0">
            <a:gsLst>
              <a:gs pos="0">
                <a:srgbClr val="007F00"/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black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7"/>
            <a:ext cx="8229600" cy="1143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Data Source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2"/>
            <a:ext cx="8229600" cy="4648199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National HIV Surveillance System 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CDC collects information on HIV diagnoses in collaboration with state and local health departments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Names or other personally identifiable data are not sent to CDC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Information is collected on country of birth but not on immigration status or date of entry to the United States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Unknown whether infection preceded or followed immigration</a:t>
            </a:r>
            <a:endParaRPr lang="en-U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Analyses included persons diagnosed 2007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- 2010 in 46 states and 5 U.S. d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ependent areas</a:t>
            </a:r>
            <a:endParaRPr lang="en-U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699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38608" y="162435"/>
            <a:ext cx="8881341" cy="114191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smtClean="0">
                <a:latin typeface="Arial" charset="0"/>
              </a:rPr>
              <a:t>When to Start ART:  IAS–USA Recommendations 2012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3040" y="1408311"/>
            <a:ext cx="8991023" cy="5144312"/>
          </a:xfrm>
        </p:spPr>
        <p:txBody>
          <a:bodyPr/>
          <a:lstStyle/>
          <a:p>
            <a:pPr marL="396875" indent="-339725" eaLnBrk="1" hangingPunct="1"/>
            <a:r>
              <a:rPr lang="en-US" sz="2600" smtClean="0">
                <a:latin typeface="Arial" charset="0"/>
              </a:rPr>
              <a:t>Strength of recommendation and quality of evidence varies</a:t>
            </a:r>
          </a:p>
          <a:p>
            <a:pPr marL="796925" lvl="1" indent="-339725" eaLnBrk="1" hangingPunct="1"/>
            <a:r>
              <a:rPr lang="en-US" sz="2200" smtClean="0">
                <a:latin typeface="Arial" charset="0"/>
              </a:rPr>
              <a:t>According to CD4 cell count</a:t>
            </a:r>
          </a:p>
          <a:p>
            <a:pPr marL="1196975" lvl="2" indent="-339725" eaLnBrk="1" hangingPunct="1"/>
            <a:r>
              <a:rPr lang="en-US" sz="2200" smtClean="0">
                <a:latin typeface="Arial" charset="0"/>
              </a:rPr>
              <a:t>CD4 </a:t>
            </a:r>
            <a:r>
              <a:rPr lang="en-US" sz="2200" u="sng" smtClean="0">
                <a:latin typeface="Arial" charset="0"/>
              </a:rPr>
              <a:t>&lt;</a:t>
            </a:r>
            <a:r>
              <a:rPr lang="en-US" sz="2200" smtClean="0">
                <a:latin typeface="Arial" charset="0"/>
              </a:rPr>
              <a:t> 500 cells/µL (AIa) </a:t>
            </a:r>
          </a:p>
          <a:p>
            <a:pPr marL="1196975" lvl="2" indent="-339725" eaLnBrk="1" hangingPunct="1"/>
            <a:r>
              <a:rPr lang="en-US" sz="2200" smtClean="0">
                <a:latin typeface="Arial" charset="0"/>
              </a:rPr>
              <a:t>CD4 &gt; 500 cells/µL (BIII) </a:t>
            </a:r>
          </a:p>
          <a:p>
            <a:pPr marL="796925" lvl="1" indent="-339725" eaLnBrk="1" hangingPunct="1"/>
            <a:r>
              <a:rPr lang="en-US" sz="2200" smtClean="0">
                <a:latin typeface="Arial" charset="0"/>
              </a:rPr>
              <a:t>According to clinical condition</a:t>
            </a:r>
          </a:p>
          <a:p>
            <a:pPr marL="1196975" lvl="2" indent="-339725" eaLnBrk="1" hangingPunct="1"/>
            <a:r>
              <a:rPr lang="en-US" sz="2200" smtClean="0">
                <a:latin typeface="Arial" charset="0"/>
              </a:rPr>
              <a:t>Pregnancy (AIa)</a:t>
            </a:r>
          </a:p>
          <a:p>
            <a:pPr marL="1196975" lvl="2" indent="-339725" eaLnBrk="1" hangingPunct="1"/>
            <a:r>
              <a:rPr lang="en-US" sz="2200" smtClean="0">
                <a:latin typeface="Arial" charset="0"/>
              </a:rPr>
              <a:t>Chronic HBV (AIIa)</a:t>
            </a:r>
          </a:p>
          <a:p>
            <a:pPr marL="1196975" lvl="2" indent="-339725" eaLnBrk="1" hangingPunct="1"/>
            <a:r>
              <a:rPr lang="en-US" sz="2200" smtClean="0">
                <a:latin typeface="Arial" charset="0"/>
              </a:rPr>
              <a:t>HCV (may delay until after HCV treatment if CD4 &gt; 500) (CIII)</a:t>
            </a:r>
          </a:p>
          <a:p>
            <a:pPr marL="1196975" lvl="2" indent="-339725" eaLnBrk="1" hangingPunct="1"/>
            <a:r>
              <a:rPr lang="en-US" sz="2200" smtClean="0">
                <a:latin typeface="Arial" charset="0"/>
              </a:rPr>
              <a:t>Age older than 60 years (BIIa)</a:t>
            </a:r>
          </a:p>
          <a:p>
            <a:pPr marL="1196975" lvl="2" indent="-339725" eaLnBrk="1" hangingPunct="1"/>
            <a:r>
              <a:rPr lang="en-US" sz="2200" smtClean="0">
                <a:latin typeface="Arial" charset="0"/>
              </a:rPr>
              <a:t>HIV-associated nephropathy (AIIa)</a:t>
            </a:r>
          </a:p>
          <a:p>
            <a:pPr marL="1196975" lvl="2" indent="-339725" eaLnBrk="1" hangingPunct="1"/>
            <a:r>
              <a:rPr lang="en-US" sz="2200" smtClean="0">
                <a:latin typeface="Arial" charset="0"/>
              </a:rPr>
              <a:t>Acute phase of primary HIV infection, regardless of symptoms (BIII)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318" y="1286484"/>
            <a:ext cx="9115136" cy="38984"/>
          </a:xfrm>
          <a:prstGeom prst="rect">
            <a:avLst/>
          </a:prstGeom>
          <a:gradFill rotWithShape="0">
            <a:gsLst>
              <a:gs pos="0">
                <a:srgbClr val="007F00"/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black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38546" y="43858"/>
            <a:ext cx="8797636" cy="479182"/>
          </a:xfrm>
        </p:spPr>
        <p:txBody>
          <a:bodyPr/>
          <a:lstStyle/>
          <a:p>
            <a:r>
              <a:rPr lang="en-US" sz="2400" smtClean="0">
                <a:ea typeface="MS PGothic" pitchFamily="34" charset="-128"/>
              </a:rPr>
              <a:t>Initiation of Antiretroviral Therapy in HIV-Infected Adults</a:t>
            </a: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</p:nvPr>
        </p:nvGraphicFramePr>
        <p:xfrm>
          <a:off x="199159" y="497057"/>
          <a:ext cx="8650432" cy="6653646"/>
        </p:xfrm>
        <a:graphic>
          <a:graphicData uri="http://schemas.openxmlformats.org/drawingml/2006/table">
            <a:tbl>
              <a:tblPr/>
              <a:tblGrid>
                <a:gridCol w="1880466"/>
                <a:gridCol w="1616364"/>
                <a:gridCol w="1586056"/>
                <a:gridCol w="1775114"/>
                <a:gridCol w="1792432"/>
              </a:tblGrid>
              <a:tr h="592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Criteria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IAS-USA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2012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DHHS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2012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EACS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2011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WHO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2010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81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CD4 count &lt;350/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sym typeface="Symbol" pitchFamily="-84" charset="2"/>
                        </a:rPr>
                        <a:t>µL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Treat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Treat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Treat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Treat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068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CD4 count  350-500/µL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Asymptomatic: Consider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Symptomatic: Treat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Stage 3 or 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81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CD4 count &gt; 500/µL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Symptomatic: Treat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Stage 3 or 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81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Pregnancy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Treat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Treat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Treat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&lt; 350/µ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L;Stage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3-4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92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History AIDS-defining Illness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Treat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Treat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Treat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Treat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92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HIV-assoc Nephropathy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Treat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Treat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Treat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Not specified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97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HBC Coinfection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Treat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Treat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Treat, if HBV tx indicated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Treat, if HBV tx indicated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091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HCV Coinfection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Treat; Consider treating HCV first if CD4 &gt; 500/µL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Treat; Consider treating HCV first if CD4 &gt; 500/µL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Treat if CD4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&lt; 500/µL; Defer /consider CD4 &gt;500/µL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Not specified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4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Age &gt; 60 years </a:t>
                      </a: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Treat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Not specified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Not specified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Not specified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83127" marR="83127" marT="46780" marB="46780" horzOverflow="overflow">
                    <a:lnL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MS PGothic" pitchFamily="34" charset="-128"/>
              </a:rPr>
              <a:t>Other Important New Recommendations</a:t>
            </a:r>
          </a:p>
        </p:txBody>
      </p:sp>
      <p:sp>
        <p:nvSpPr>
          <p:cNvPr id="2355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smtClean="0">
                <a:ea typeface="MS PGothic" pitchFamily="34" charset="-128"/>
              </a:rPr>
              <a:t>Early ART initiation when opportunistic infections are present, except cryptococcal meningitis and TB meningitis, where expert consultation is required</a:t>
            </a:r>
          </a:p>
          <a:p>
            <a:r>
              <a:rPr lang="en-US" b="0" smtClean="0">
                <a:ea typeface="MS PGothic" pitchFamily="34" charset="-128"/>
              </a:rPr>
              <a:t>When and how to use existing, new, and emerging therapies</a:t>
            </a:r>
          </a:p>
          <a:p>
            <a:r>
              <a:rPr lang="en-US" b="0" smtClean="0">
                <a:ea typeface="MS PGothic" pitchFamily="34" charset="-128"/>
              </a:rPr>
              <a:t>Monitoring for entry into and retention in care, ART adherence, and quality indicators</a:t>
            </a:r>
          </a:p>
          <a:p>
            <a:r>
              <a:rPr lang="en-US" b="0" smtClean="0">
                <a:ea typeface="MS PGothic" pitchFamily="34" charset="-128"/>
              </a:rPr>
              <a:t>Consideration of PrEP</a:t>
            </a:r>
          </a:p>
          <a:p>
            <a:endParaRPr lang="en-US" b="0" smtClean="0">
              <a:ea typeface="MS PGothic" pitchFamily="34" charset="-128"/>
            </a:endParaRPr>
          </a:p>
          <a:p>
            <a:endParaRPr lang="en-US" b="0" smtClean="0">
              <a:ea typeface="MS PGothic" pitchFamily="34" charset="-128"/>
            </a:endParaRPr>
          </a:p>
          <a:p>
            <a:endParaRPr lang="en-US" smtClean="0">
              <a:ea typeface="MS PGothic" pitchFamily="34" charset="-128"/>
            </a:endParaRPr>
          </a:p>
          <a:p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ctrTitle"/>
          </p:nvPr>
        </p:nvSpPr>
        <p:spPr>
          <a:xfrm>
            <a:off x="685568" y="2131145"/>
            <a:ext cx="7772977" cy="1470036"/>
          </a:xfrm>
        </p:spPr>
        <p:txBody>
          <a:bodyPr/>
          <a:lstStyle/>
          <a:p>
            <a:pPr algn="ctr"/>
            <a:r>
              <a:rPr lang="en-US" sz="4800" smtClean="0">
                <a:ea typeface="MS PGothic" pitchFamily="34" charset="-128"/>
              </a:rPr>
              <a:t>Path to an </a:t>
            </a:r>
            <a:br>
              <a:rPr lang="en-US" sz="4800" smtClean="0">
                <a:ea typeface="MS PGothic" pitchFamily="34" charset="-128"/>
              </a:rPr>
            </a:br>
            <a:r>
              <a:rPr lang="en-US" sz="4800" smtClean="0">
                <a:ea typeface="MS PGothic" pitchFamily="34" charset="-128"/>
              </a:rPr>
              <a:t>“AIDS-free Generation”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235531"/>
            <a:ext cx="8686800" cy="715586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800" dirty="0" smtClean="0">
                <a:ea typeface="MS PGothic" pitchFamily="34" charset="-128"/>
              </a:rPr>
              <a:t>Early diagnosis through increased testing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ea typeface="MS PGothic" pitchFamily="34" charset="-128"/>
              </a:rPr>
              <a:t>Prevention education, condoms, and consideration of </a:t>
            </a:r>
            <a:r>
              <a:rPr lang="en-US" sz="1800" dirty="0" err="1" smtClean="0">
                <a:ea typeface="MS PGothic" pitchFamily="34" charset="-128"/>
              </a:rPr>
              <a:t>PrEP</a:t>
            </a:r>
            <a:r>
              <a:rPr lang="en-US" sz="1800" dirty="0" smtClean="0">
                <a:ea typeface="MS PGothic" pitchFamily="34" charset="-128"/>
              </a:rPr>
              <a:t> for high-risk HIV uninfected individuals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ea typeface="MS PGothic" pitchFamily="34" charset="-128"/>
              </a:rPr>
              <a:t>Monitor and enhance entry into care and retention in care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ea typeface="MS PGothic" pitchFamily="34" charset="-128"/>
              </a:rPr>
              <a:t>Universal access to ART, for individual and societal benefit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ea typeface="MS PGothic" pitchFamily="34" charset="-128"/>
              </a:rPr>
              <a:t>Monitor and support ART adherence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ea typeface="MS PGothic" pitchFamily="34" charset="-128"/>
              </a:rPr>
              <a:t>Continued efforts at the highest levels to decrease social determinants of health, including stigma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ea typeface="MS PGothic" pitchFamily="34" charset="-128"/>
              </a:rPr>
              <a:t>Continued research on new strategies for treatment, prevention, and cure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ea typeface="MS PGothic" pitchFamily="34" charset="-128"/>
              </a:rPr>
              <a:t>Activism to encourage the political will to fully fund evidence-based prevention and treatment </a:t>
            </a:r>
            <a:r>
              <a:rPr lang="en-US" sz="1800" dirty="0" smtClean="0">
                <a:ea typeface="MS PGothic" pitchFamily="34" charset="-128"/>
              </a:rPr>
              <a:t>interventions</a:t>
            </a:r>
            <a:endParaRPr lang="en-US" sz="1800" dirty="0" smtClean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ctrTitle"/>
          </p:nvPr>
        </p:nvSpPr>
        <p:spPr>
          <a:xfrm>
            <a:off x="685561" y="2131145"/>
            <a:ext cx="7772977" cy="1470036"/>
          </a:xfrm>
        </p:spPr>
        <p:txBody>
          <a:bodyPr/>
          <a:lstStyle/>
          <a:p>
            <a:pPr algn="ctr"/>
            <a:r>
              <a:rPr lang="en-US" smtClean="0">
                <a:ea typeface="MS PGothic" pitchFamily="34" charset="-128"/>
              </a:rPr>
              <a:t>Backup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84909" y="311875"/>
            <a:ext cx="8174182" cy="1143541"/>
          </a:xfrm>
        </p:spPr>
        <p:txBody>
          <a:bodyPr/>
          <a:lstStyle/>
          <a:p>
            <a:r>
              <a:rPr lang="en-US" sz="3600" smtClean="0">
                <a:ea typeface="MS PGothic" pitchFamily="34" charset="-128"/>
              </a:rPr>
              <a:t>Choice of Initial Regimen</a:t>
            </a:r>
          </a:p>
        </p:txBody>
      </p:sp>
      <p:sp>
        <p:nvSpPr>
          <p:cNvPr id="312323" name="Rectangle 3"/>
          <p:cNvSpPr>
            <a:spLocks noChangeArrowheads="1"/>
          </p:cNvSpPr>
          <p:nvPr/>
        </p:nvSpPr>
        <p:spPr bwMode="auto">
          <a:xfrm>
            <a:off x="17318" y="1299479"/>
            <a:ext cx="9115136" cy="38984"/>
          </a:xfrm>
          <a:prstGeom prst="rect">
            <a:avLst/>
          </a:prstGeom>
          <a:gradFill rotWithShape="0">
            <a:gsLst>
              <a:gs pos="0">
                <a:srgbClr val="007F00"/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54184" y="1473330"/>
            <a:ext cx="8296853" cy="529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6175" indent="-231775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lvl="1" fontAlgn="base">
              <a:spcBef>
                <a:spcPts val="1800"/>
              </a:spcBef>
              <a:spcAft>
                <a:spcPts val="600"/>
              </a:spcAft>
              <a:buClr>
                <a:srgbClr val="0099CC"/>
              </a:buClr>
            </a:pPr>
            <a:r>
              <a:rPr lang="en-US" sz="3200" b="0">
                <a:solidFill>
                  <a:srgbClr val="000000"/>
                </a:solidFill>
                <a:latin typeface="Arial" charset="0"/>
              </a:rPr>
              <a:t>Tenofovir/emtricitabine (TDF/FTC) </a:t>
            </a:r>
            <a:r>
              <a:rPr lang="en-US" sz="3200" b="0" i="1" u="sng">
                <a:solidFill>
                  <a:srgbClr val="0099CC"/>
                </a:solidFill>
                <a:latin typeface="Arial" charset="0"/>
              </a:rPr>
              <a:t>OR</a:t>
            </a:r>
            <a:r>
              <a:rPr lang="en-US" sz="3200" b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0" lvl="1" fontAlgn="base">
              <a:spcBef>
                <a:spcPts val="1800"/>
              </a:spcBef>
              <a:spcAft>
                <a:spcPct val="0"/>
              </a:spcAft>
              <a:buClr>
                <a:srgbClr val="0099CC"/>
              </a:buClr>
            </a:pPr>
            <a:r>
              <a:rPr lang="en-US" sz="3200" b="0">
                <a:solidFill>
                  <a:srgbClr val="000000"/>
                </a:solidFill>
                <a:latin typeface="Arial" charset="0"/>
              </a:rPr>
              <a:t>Abacavir/lamivudine (ABC/3TC) </a:t>
            </a:r>
            <a:endParaRPr lang="en-US" sz="800" b="0">
              <a:solidFill>
                <a:srgbClr val="000000"/>
              </a:solidFill>
              <a:latin typeface="Arial" charset="0"/>
            </a:endParaRPr>
          </a:p>
          <a:p>
            <a:pPr marL="0" lvl="1" fontAlgn="base">
              <a:spcBef>
                <a:spcPts val="1800"/>
              </a:spcBef>
              <a:spcAft>
                <a:spcPct val="0"/>
              </a:spcAft>
              <a:buClr>
                <a:srgbClr val="0099CC"/>
              </a:buClr>
            </a:pPr>
            <a:r>
              <a:rPr lang="en-US" sz="3200" b="0" i="1" u="sng">
                <a:solidFill>
                  <a:srgbClr val="0099CC"/>
                </a:solidFill>
                <a:latin typeface="Arial" charset="0"/>
              </a:rPr>
              <a:t>WITH</a:t>
            </a:r>
          </a:p>
          <a:p>
            <a:pPr marL="0" lvl="1" fontAlgn="base">
              <a:spcBef>
                <a:spcPts val="1800"/>
              </a:spcBef>
              <a:spcAft>
                <a:spcPts val="600"/>
              </a:spcAft>
              <a:buClr>
                <a:srgbClr val="0099CC"/>
              </a:buClr>
            </a:pPr>
            <a:r>
              <a:rPr lang="en-US" sz="3200" b="0">
                <a:solidFill>
                  <a:srgbClr val="000000"/>
                </a:solidFill>
                <a:latin typeface="Arial" charset="0"/>
              </a:rPr>
              <a:t>Third agent (NNRTI, boosted PI, or InSTI):</a:t>
            </a:r>
          </a:p>
          <a:p>
            <a:pPr lvl="2" fontAlgn="base">
              <a:spcBef>
                <a:spcPts val="600"/>
              </a:spcBef>
              <a:spcAft>
                <a:spcPts val="600"/>
              </a:spcAft>
              <a:buClr>
                <a:srgbClr val="0099CC"/>
              </a:buClr>
              <a:buFontTx/>
              <a:buChar char="•"/>
            </a:pPr>
            <a:r>
              <a:rPr lang="en-US" sz="2800" b="0">
                <a:solidFill>
                  <a:srgbClr val="000000"/>
                </a:solidFill>
                <a:latin typeface="Arial" charset="0"/>
              </a:rPr>
              <a:t>Efavirenz </a:t>
            </a:r>
            <a:r>
              <a:rPr lang="en-US" sz="2800" b="0" i="1" u="sng">
                <a:solidFill>
                  <a:srgbClr val="0099CC"/>
                </a:solidFill>
                <a:latin typeface="Arial" charset="0"/>
              </a:rPr>
              <a:t>OR</a:t>
            </a:r>
            <a:r>
              <a:rPr lang="en-US" sz="2800" b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2" fontAlgn="base">
              <a:spcBef>
                <a:spcPts val="600"/>
              </a:spcBef>
              <a:spcAft>
                <a:spcPts val="600"/>
              </a:spcAft>
              <a:buClr>
                <a:srgbClr val="0099CC"/>
              </a:buClr>
              <a:buFontTx/>
              <a:buChar char="•"/>
            </a:pPr>
            <a:r>
              <a:rPr lang="en-US" sz="2800" b="0">
                <a:solidFill>
                  <a:srgbClr val="000000"/>
                </a:solidFill>
                <a:latin typeface="Arial" charset="0"/>
              </a:rPr>
              <a:t>Atazanavir/r </a:t>
            </a:r>
            <a:r>
              <a:rPr lang="en-US" sz="2800" b="0" i="1" u="sng">
                <a:solidFill>
                  <a:srgbClr val="0099CC"/>
                </a:solidFill>
                <a:latin typeface="Arial" charset="0"/>
              </a:rPr>
              <a:t>OR</a:t>
            </a:r>
            <a:r>
              <a:rPr lang="en-US" sz="2800" b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2" fontAlgn="base">
              <a:spcBef>
                <a:spcPts val="600"/>
              </a:spcBef>
              <a:spcAft>
                <a:spcPts val="600"/>
              </a:spcAft>
              <a:buClr>
                <a:srgbClr val="0099CC"/>
              </a:buClr>
              <a:buFontTx/>
              <a:buChar char="•"/>
            </a:pPr>
            <a:r>
              <a:rPr lang="en-US" sz="2800" b="0">
                <a:solidFill>
                  <a:srgbClr val="000000"/>
                </a:solidFill>
                <a:latin typeface="Arial" charset="0"/>
              </a:rPr>
              <a:t>Darunavir/r </a:t>
            </a:r>
            <a:r>
              <a:rPr lang="en-US" sz="2800" b="0" i="1" u="sng">
                <a:solidFill>
                  <a:srgbClr val="0099CC"/>
                </a:solidFill>
                <a:latin typeface="Arial" charset="0"/>
              </a:rPr>
              <a:t>OR</a:t>
            </a:r>
            <a:endParaRPr lang="en-US" sz="2800" b="0">
              <a:solidFill>
                <a:srgbClr val="0099CC"/>
              </a:solidFill>
              <a:latin typeface="Arial" charset="0"/>
            </a:endParaRPr>
          </a:p>
          <a:p>
            <a:pPr lvl="2" fontAlgn="base">
              <a:spcBef>
                <a:spcPts val="600"/>
              </a:spcBef>
              <a:spcAft>
                <a:spcPts val="600"/>
              </a:spcAft>
              <a:buClr>
                <a:srgbClr val="0099CC"/>
              </a:buClr>
              <a:buFontTx/>
              <a:buChar char="•"/>
            </a:pPr>
            <a:r>
              <a:rPr lang="en-US" sz="2800" b="0">
                <a:solidFill>
                  <a:srgbClr val="000000"/>
                </a:solidFill>
                <a:latin typeface="Arial" charset="0"/>
              </a:rPr>
              <a:t>Raltegravir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5784273" y="6349590"/>
            <a:ext cx="3048000" cy="34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solidFill>
                  <a:srgbClr val="0099CC"/>
                </a:solidFill>
                <a:latin typeface="Arial" charset="0"/>
                <a:cs typeface="Arial" charset="0"/>
              </a:rPr>
              <a:t>Thompson et al, </a:t>
            </a:r>
            <a:r>
              <a:rPr lang="en-US" sz="1600" b="0" i="1">
                <a:solidFill>
                  <a:srgbClr val="0099CC"/>
                </a:solidFill>
                <a:latin typeface="Arial" charset="0"/>
                <a:cs typeface="Arial" charset="0"/>
              </a:rPr>
              <a:t>JAMA</a:t>
            </a:r>
            <a:r>
              <a:rPr lang="en-US" sz="1600" b="0">
                <a:solidFill>
                  <a:srgbClr val="0099CC"/>
                </a:solidFill>
                <a:latin typeface="Arial" charset="0"/>
                <a:cs typeface="Arial" charset="0"/>
              </a:rPr>
              <a:t>, 2012.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5922862" y="2391041"/>
            <a:ext cx="3036455" cy="909635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215526" dir="2700000" sx="59000" sy="59000" algn="ctr" rotWithShape="0">
              <a:schemeClr val="bg2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ea typeface="MS PGothic" pitchFamily="34" charset="-128"/>
                <a:cs typeface="MS PGothic" pitchFamily="34" charset="-128"/>
              </a:rPr>
              <a:t>HLA B*5701 negative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ea typeface="MS PGothic" pitchFamily="34" charset="-128"/>
                <a:cs typeface="MS PGothic" pitchFamily="34" charset="-128"/>
              </a:rPr>
              <a:t>HIV-1 RNA &lt;100,000 </a:t>
            </a:r>
            <a:r>
              <a:rPr lang="en-US" sz="2000" b="1" dirty="0" err="1">
                <a:solidFill>
                  <a:srgbClr val="FFFFFF"/>
                </a:solidFill>
                <a:ea typeface="MS PGothic" pitchFamily="34" charset="-128"/>
                <a:cs typeface="MS PGothic" pitchFamily="34" charset="-128"/>
              </a:rPr>
              <a:t>c/mL</a:t>
            </a:r>
            <a:endParaRPr lang="en-US" sz="2000" b="1" dirty="0">
              <a:solidFill>
                <a:srgbClr val="FFFFFF"/>
              </a:solidFill>
              <a:ea typeface="MS PGothic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4909" y="308633"/>
            <a:ext cx="8174182" cy="856032"/>
          </a:xfrm>
        </p:spPr>
        <p:txBody>
          <a:bodyPr/>
          <a:lstStyle/>
          <a:p>
            <a:r>
              <a:rPr lang="en-US" sz="3200" smtClean="0">
                <a:ea typeface="MS PGothic" pitchFamily="34" charset="-128"/>
              </a:rPr>
              <a:t>Alternative Initial Antiretroviral Regimens*</a:t>
            </a:r>
          </a:p>
        </p:txBody>
      </p:sp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0" y="1065573"/>
            <a:ext cx="9115136" cy="38984"/>
          </a:xfrm>
          <a:prstGeom prst="rect">
            <a:avLst/>
          </a:prstGeom>
          <a:gradFill rotWithShape="0">
            <a:gsLst>
              <a:gs pos="0">
                <a:srgbClr val="007F00"/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graphicFrame>
        <p:nvGraphicFramePr>
          <p:cNvPr id="17442" name="Group 34"/>
          <p:cNvGraphicFramePr>
            <a:graphicFrameLocks noGrp="1"/>
          </p:cNvGraphicFramePr>
          <p:nvPr/>
        </p:nvGraphicFramePr>
        <p:xfrm>
          <a:off x="583048" y="1364464"/>
          <a:ext cx="8076045" cy="7221839"/>
        </p:xfrm>
        <a:graphic>
          <a:graphicData uri="http://schemas.openxmlformats.org/drawingml/2006/table">
            <a:tbl>
              <a:tblPr/>
              <a:tblGrid>
                <a:gridCol w="2805545"/>
                <a:gridCol w="5270500"/>
              </a:tblGrid>
              <a:tr h="487285">
                <a:tc>
                  <a:txBody>
                    <a:bodyPr/>
                    <a:lstStyle/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Component</a:t>
                      </a:r>
                    </a:p>
                  </a:txBody>
                  <a:tcPr marL="83127" marR="83127" marT="46779" marB="467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Alternative Regimens</a:t>
                      </a:r>
                    </a:p>
                  </a:txBody>
                  <a:tcPr marL="83127" marR="83127" marT="46779" marB="467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5758">
                <a:tc>
                  <a:txBody>
                    <a:bodyPr/>
                    <a:lstStyle/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NNRTI plus nRTIs</a:t>
                      </a:r>
                    </a:p>
                  </a:txBody>
                  <a:tcPr marL="83127" marR="83127" marT="46779" marB="467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Nevirapine plus tenofovir/emtricitabine or abacavir/lamivudine (BIa) </a:t>
                      </a:r>
                    </a:p>
                    <a:p>
                      <a:pPr marL="228600" marR="0" lvl="0" indent="-22860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Rilpivirine/tenofovir/emtricitabine (or rilpivirine plus abacavir/lamivudine) (BIa) </a:t>
                      </a:r>
                      <a:endParaRPr kumimoji="0" lang="en-US" sz="25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83127" marR="83127" marT="46779" marB="467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7278">
                <a:tc>
                  <a:txBody>
                    <a:bodyPr/>
                    <a:lstStyle/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83127" marR="83127" marT="46779" marB="467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Comment</a:t>
                      </a:r>
                    </a:p>
                    <a:p>
                      <a:pPr marL="228600" marR="0" lvl="0" indent="-22860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Severe hepatotoxicity and rash with nevirapine more common in initial therapy when CD4 cell count is &gt;250/µL in women and &gt;400/µL in men</a:t>
                      </a:r>
                      <a:endParaRPr kumimoji="0" lang="en-US" sz="25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228600" marR="0" lvl="0" indent="-22860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228600" marR="0" lvl="0" indent="-22860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83127" marR="83127" marT="46779" marB="467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1518">
                <a:tc>
                  <a:txBody>
                    <a:bodyPr/>
                    <a:lstStyle/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83127" marR="83127" marT="46779" marB="467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83127" marR="83127" marT="46779" marB="467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3" name="TextBox 4"/>
          <p:cNvSpPr txBox="1">
            <a:spLocks noChangeArrowheads="1"/>
          </p:cNvSpPr>
          <p:nvPr/>
        </p:nvSpPr>
        <p:spPr bwMode="auto">
          <a:xfrm>
            <a:off x="5784273" y="6349590"/>
            <a:ext cx="3048000" cy="34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solidFill>
                  <a:srgbClr val="0099CC"/>
                </a:solidFill>
                <a:latin typeface="Arial" charset="0"/>
                <a:cs typeface="Arial" charset="0"/>
              </a:rPr>
              <a:t>Thompson et al, </a:t>
            </a:r>
            <a:r>
              <a:rPr lang="en-US" sz="1600" b="0" i="1">
                <a:solidFill>
                  <a:srgbClr val="0099CC"/>
                </a:solidFill>
                <a:latin typeface="Arial" charset="0"/>
                <a:cs typeface="Arial" charset="0"/>
              </a:rPr>
              <a:t>JAMA</a:t>
            </a:r>
            <a:r>
              <a:rPr lang="en-US" sz="1600" b="0">
                <a:solidFill>
                  <a:srgbClr val="0099CC"/>
                </a:solidFill>
                <a:latin typeface="Arial" charset="0"/>
                <a:cs typeface="Arial" charset="0"/>
              </a:rPr>
              <a:t>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4909" y="308633"/>
            <a:ext cx="8174182" cy="856032"/>
          </a:xfrm>
        </p:spPr>
        <p:txBody>
          <a:bodyPr/>
          <a:lstStyle/>
          <a:p>
            <a:r>
              <a:rPr lang="en-US" sz="3200" smtClean="0">
                <a:ea typeface="MS PGothic" pitchFamily="34" charset="-128"/>
              </a:rPr>
              <a:t>Alternative Initial Antiretroviral Regimens*</a:t>
            </a:r>
          </a:p>
        </p:txBody>
      </p:sp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0" y="1065573"/>
            <a:ext cx="9115136" cy="38984"/>
          </a:xfrm>
          <a:prstGeom prst="rect">
            <a:avLst/>
          </a:prstGeom>
          <a:gradFill rotWithShape="0">
            <a:gsLst>
              <a:gs pos="0">
                <a:srgbClr val="007F00"/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graphicFrame>
        <p:nvGraphicFramePr>
          <p:cNvPr id="17442" name="Group 34"/>
          <p:cNvGraphicFramePr>
            <a:graphicFrameLocks noGrp="1"/>
          </p:cNvGraphicFramePr>
          <p:nvPr/>
        </p:nvGraphicFramePr>
        <p:xfrm>
          <a:off x="583077" y="1364453"/>
          <a:ext cx="8246341" cy="5002502"/>
        </p:xfrm>
        <a:graphic>
          <a:graphicData uri="http://schemas.openxmlformats.org/drawingml/2006/table">
            <a:tbl>
              <a:tblPr/>
              <a:tblGrid>
                <a:gridCol w="2864716"/>
                <a:gridCol w="5381625"/>
              </a:tblGrid>
              <a:tr h="487242">
                <a:tc>
                  <a:txBody>
                    <a:bodyPr/>
                    <a:lstStyle/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Component</a:t>
                      </a:r>
                    </a:p>
                  </a:txBody>
                  <a:tcPr marL="83127" marR="83127" marT="46775" marB="467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Alternative Regimens</a:t>
                      </a:r>
                    </a:p>
                  </a:txBody>
                  <a:tcPr marL="83127" marR="83127" marT="46775" marB="46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4750">
                <a:tc>
                  <a:txBody>
                    <a:bodyPr/>
                    <a:lstStyle/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PI/r plus nRTIs</a:t>
                      </a:r>
                      <a:endParaRPr kumimoji="0" lang="en-US" sz="25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83127" marR="83127" marT="46775" marB="467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Darunavir/r plus abacavir/lamivudine (BIII)</a:t>
                      </a:r>
                    </a:p>
                    <a:p>
                      <a:pPr marL="228600" marR="0" lvl="0" indent="-22860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Lopinavir/r plus tenofovir/emtricitabine (BIa)  (or abacavir/lamivudine) (BIa) </a:t>
                      </a:r>
                    </a:p>
                  </a:txBody>
                  <a:tcPr marL="83127" marR="83127" marT="46775" marB="46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0510">
                <a:tc>
                  <a:txBody>
                    <a:bodyPr/>
                    <a:lstStyle/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83127" marR="83127" marT="46775" marB="467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Comment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228600" marR="0" lvl="0" indent="-22860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Other alternative PIs include fosamprenavir/r and saquinavir/r but indications to use these options for initial treatment are rare.</a:t>
                      </a:r>
                    </a:p>
                    <a:p>
                      <a:pPr marL="228600" marR="0" lvl="0" indent="-22860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83127" marR="83127" marT="46775" marB="46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14" name="TextBox 4"/>
          <p:cNvSpPr txBox="1">
            <a:spLocks noChangeArrowheads="1"/>
          </p:cNvSpPr>
          <p:nvPr/>
        </p:nvSpPr>
        <p:spPr bwMode="auto">
          <a:xfrm>
            <a:off x="5784273" y="6349590"/>
            <a:ext cx="3048000" cy="34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solidFill>
                  <a:srgbClr val="0099CC"/>
                </a:solidFill>
                <a:latin typeface="Arial" charset="0"/>
                <a:cs typeface="Arial" charset="0"/>
              </a:rPr>
              <a:t>Thompson et al, </a:t>
            </a:r>
            <a:r>
              <a:rPr lang="en-US" sz="1600" b="0" i="1">
                <a:solidFill>
                  <a:srgbClr val="0099CC"/>
                </a:solidFill>
                <a:latin typeface="Arial" charset="0"/>
                <a:cs typeface="Arial" charset="0"/>
              </a:rPr>
              <a:t>JAMA</a:t>
            </a:r>
            <a:r>
              <a:rPr lang="en-US" sz="1600" b="0">
                <a:solidFill>
                  <a:srgbClr val="0099CC"/>
                </a:solidFill>
                <a:latin typeface="Arial" charset="0"/>
                <a:cs typeface="Arial" charset="0"/>
              </a:rPr>
              <a:t>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4909" y="308633"/>
            <a:ext cx="8174182" cy="856032"/>
          </a:xfrm>
        </p:spPr>
        <p:txBody>
          <a:bodyPr/>
          <a:lstStyle/>
          <a:p>
            <a:r>
              <a:rPr lang="en-US" sz="3200" smtClean="0">
                <a:ea typeface="MS PGothic" pitchFamily="34" charset="-128"/>
              </a:rPr>
              <a:t>Alternative Initial Antiretroviral Regimens*</a:t>
            </a:r>
          </a:p>
        </p:txBody>
      </p:sp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0" y="1065573"/>
            <a:ext cx="9115136" cy="38984"/>
          </a:xfrm>
          <a:prstGeom prst="rect">
            <a:avLst/>
          </a:prstGeom>
          <a:gradFill rotWithShape="0">
            <a:gsLst>
              <a:gs pos="0">
                <a:srgbClr val="007F00"/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graphicFrame>
        <p:nvGraphicFramePr>
          <p:cNvPr id="17442" name="Group 34"/>
          <p:cNvGraphicFramePr>
            <a:graphicFrameLocks noGrp="1"/>
          </p:cNvGraphicFramePr>
          <p:nvPr/>
        </p:nvGraphicFramePr>
        <p:xfrm>
          <a:off x="583048" y="1364455"/>
          <a:ext cx="8076045" cy="5350940"/>
        </p:xfrm>
        <a:graphic>
          <a:graphicData uri="http://schemas.openxmlformats.org/drawingml/2006/table">
            <a:tbl>
              <a:tblPr/>
              <a:tblGrid>
                <a:gridCol w="2805545"/>
                <a:gridCol w="5270500"/>
              </a:tblGrid>
              <a:tr h="487266">
                <a:tc>
                  <a:txBody>
                    <a:bodyPr/>
                    <a:lstStyle/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Component</a:t>
                      </a:r>
                    </a:p>
                  </a:txBody>
                  <a:tcPr marL="83127" marR="83127" marT="46777" marB="467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Alternative Regimens</a:t>
                      </a:r>
                    </a:p>
                  </a:txBody>
                  <a:tcPr marL="83127" marR="83127" marT="46777" marB="467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3674">
                <a:tc>
                  <a:txBody>
                    <a:bodyPr/>
                    <a:lstStyle/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InSTI plus nRTIs</a:t>
                      </a:r>
                    </a:p>
                  </a:txBody>
                  <a:tcPr marL="83127" marR="83127" marT="46777" marB="467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Raltegravir plus abacavir/lamivudine (BIIa) </a:t>
                      </a:r>
                    </a:p>
                    <a:p>
                      <a:pPr marL="228600" marR="0" lvl="0" indent="-22860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Elvitegravir/cobicistat/tenofovir/emtricitabine*</a:t>
                      </a: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* (BIb)</a:t>
                      </a:r>
                    </a:p>
                    <a:p>
                      <a:pPr marL="228600" marR="0" lvl="0" indent="-22860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228600" marR="0" lvl="0" indent="-22860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Comment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228600" marR="0" lvl="0" indent="-22860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Raltegravir is given twice daily; experience with elvitegravir/cobicistat/tenofovir/emtricitabine is limited to 48-week data.</a:t>
                      </a:r>
                    </a:p>
                    <a:p>
                      <a:pPr marL="228600" marR="0" lvl="0" indent="-22860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83127" marR="83127" marT="46777" marB="467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35" name="TextBox 5"/>
          <p:cNvSpPr txBox="1">
            <a:spLocks noChangeArrowheads="1"/>
          </p:cNvSpPr>
          <p:nvPr/>
        </p:nvSpPr>
        <p:spPr bwMode="auto">
          <a:xfrm>
            <a:off x="415637" y="6114048"/>
            <a:ext cx="4602307" cy="66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800" b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800" b="0">
                <a:solidFill>
                  <a:srgbClr val="000000"/>
                </a:solidFill>
                <a:latin typeface="Arial" charset="0"/>
                <a:cs typeface="Arial" charset="0"/>
              </a:rPr>
              <a:t>* Submitted for regulatory approval</a:t>
            </a:r>
          </a:p>
        </p:txBody>
      </p:sp>
      <p:sp>
        <p:nvSpPr>
          <p:cNvPr id="30736" name="TextBox 4"/>
          <p:cNvSpPr txBox="1">
            <a:spLocks noChangeArrowheads="1"/>
          </p:cNvSpPr>
          <p:nvPr/>
        </p:nvSpPr>
        <p:spPr bwMode="auto">
          <a:xfrm>
            <a:off x="5784273" y="6349590"/>
            <a:ext cx="3048000" cy="34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solidFill>
                  <a:srgbClr val="0099CC"/>
                </a:solidFill>
                <a:latin typeface="Arial" charset="0"/>
                <a:cs typeface="Arial" charset="0"/>
              </a:rPr>
              <a:t>Thompson et al, </a:t>
            </a:r>
            <a:r>
              <a:rPr lang="en-US" sz="1600" b="0" i="1">
                <a:solidFill>
                  <a:srgbClr val="0099CC"/>
                </a:solidFill>
                <a:latin typeface="Arial" charset="0"/>
                <a:cs typeface="Arial" charset="0"/>
              </a:rPr>
              <a:t>JAMA</a:t>
            </a:r>
            <a:r>
              <a:rPr lang="en-US" sz="1600" b="0">
                <a:solidFill>
                  <a:srgbClr val="0099CC"/>
                </a:solidFill>
                <a:latin typeface="Arial" charset="0"/>
                <a:cs typeface="Arial" charset="0"/>
              </a:rPr>
              <a:t>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7"/>
            <a:ext cx="8458200" cy="1143000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n-US" sz="2600" dirty="0" smtClean="0"/>
              <a:t>Diagnoses of HIV Infection among Persons Born Outside the United States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91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Estimated total number of diagnoses, 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191,697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 these, </a:t>
            </a:r>
            <a:r>
              <a:rPr lang="en-US" sz="2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30,995 (16%) 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among persons born outside the U.S.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percentage is slightly higher than the percentage of persons born outside the United States (13%) currently living in the U.S.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74% of persons diagnosed with HIV born outside the U.S. were male (vs. 78% among U.S.-born)</a:t>
            </a:r>
            <a:endParaRPr lang="en-U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09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1921" y="391483"/>
            <a:ext cx="8174182" cy="856031"/>
          </a:xfrm>
        </p:spPr>
        <p:txBody>
          <a:bodyPr/>
          <a:lstStyle/>
          <a:p>
            <a:r>
              <a:rPr lang="en-US" sz="2800" smtClean="0">
                <a:ea typeface="MS PGothic" pitchFamily="34" charset="-128"/>
              </a:rPr>
              <a:t>CCR5 Antagonist</a:t>
            </a:r>
            <a:r>
              <a:rPr lang="en-US" sz="2800" smtClean="0">
                <a:ea typeface="MS PGothic" pitchFamily="34" charset="-128"/>
                <a:sym typeface="Symbol" pitchFamily="-84" charset="2"/>
              </a:rPr>
              <a:t></a:t>
            </a:r>
            <a:r>
              <a:rPr lang="en-US" sz="2800" smtClean="0">
                <a:ea typeface="MS PGothic" pitchFamily="34" charset="-128"/>
              </a:rPr>
              <a:t>Based and nRTI-Sparing Initial Regimens </a:t>
            </a:r>
            <a:r>
              <a:rPr lang="en-US" sz="2800" i="1" smtClean="0">
                <a:ea typeface="MS PGothic" pitchFamily="34" charset="-128"/>
              </a:rPr>
              <a:t>in Special Circumstances Only</a:t>
            </a:r>
          </a:p>
        </p:txBody>
      </p:sp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0" y="1416432"/>
            <a:ext cx="9115136" cy="38984"/>
          </a:xfrm>
          <a:prstGeom prst="rect">
            <a:avLst/>
          </a:prstGeom>
          <a:gradFill rotWithShape="0">
            <a:gsLst>
              <a:gs pos="0">
                <a:srgbClr val="007F00"/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graphicFrame>
        <p:nvGraphicFramePr>
          <p:cNvPr id="17442" name="Group 34"/>
          <p:cNvGraphicFramePr>
            <a:graphicFrameLocks noGrp="1"/>
          </p:cNvGraphicFramePr>
          <p:nvPr/>
        </p:nvGraphicFramePr>
        <p:xfrm>
          <a:off x="441614" y="1666596"/>
          <a:ext cx="8070273" cy="6130939"/>
        </p:xfrm>
        <a:graphic>
          <a:graphicData uri="http://schemas.openxmlformats.org/drawingml/2006/table">
            <a:tbl>
              <a:tblPr/>
              <a:tblGrid>
                <a:gridCol w="3430444"/>
                <a:gridCol w="4639829"/>
              </a:tblGrid>
              <a:tr h="474570">
                <a:tc>
                  <a:txBody>
                    <a:bodyPr/>
                    <a:lstStyle/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Component</a:t>
                      </a:r>
                    </a:p>
                  </a:txBody>
                  <a:tcPr marL="83127" marR="83127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Regimens</a:t>
                      </a:r>
                    </a:p>
                  </a:txBody>
                  <a:tcPr marL="83127" marR="83127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1770">
                <a:tc>
                  <a:txBody>
                    <a:bodyPr/>
                    <a:lstStyle/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CCR5 antagonist plus nRTIs, (NNRTI-, PI-, and InSTI-sparing)</a:t>
                      </a:r>
                    </a:p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PI/r plus InSTI (nRTI-sparing)</a:t>
                      </a:r>
                    </a:p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83127" marR="83127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Maraviroc plus tenofovir/emtricitabine or abacavir/lamivudine (CIII)</a:t>
                      </a:r>
                    </a:p>
                    <a:p>
                      <a:pPr marL="228600" marR="0" lvl="0" indent="-22860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228600" marR="0" lvl="0" indent="-22860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228600" marR="0" lvl="0" indent="-22860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Darunavir/r plus raltegravir (BIIa)</a:t>
                      </a:r>
                    </a:p>
                    <a:p>
                      <a:pPr marL="228600" marR="0" lvl="0" indent="-22860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Lopinavir/r  plus raltegravir (BIa) </a:t>
                      </a:r>
                    </a:p>
                    <a:p>
                      <a:pPr marL="228600" marR="0" lvl="0" indent="-22860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228600" marR="0" lvl="0" indent="-22860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83127" marR="83127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599">
                <a:tc>
                  <a:txBody>
                    <a:bodyPr/>
                    <a:lstStyle/>
                    <a:p>
                      <a:pPr marL="0" marR="0" lvl="0" indent="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83127" marR="83127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895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83127" marR="83127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62" name="TextBox 4"/>
          <p:cNvSpPr txBox="1">
            <a:spLocks noChangeArrowheads="1"/>
          </p:cNvSpPr>
          <p:nvPr/>
        </p:nvSpPr>
        <p:spPr bwMode="auto">
          <a:xfrm>
            <a:off x="5784273" y="6349590"/>
            <a:ext cx="3048000" cy="34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solidFill>
                  <a:srgbClr val="0099CC"/>
                </a:solidFill>
                <a:latin typeface="Arial" charset="0"/>
                <a:cs typeface="Arial" charset="0"/>
              </a:rPr>
              <a:t>Thompson et al, </a:t>
            </a:r>
            <a:r>
              <a:rPr lang="en-US" sz="1600" b="0" i="1">
                <a:solidFill>
                  <a:srgbClr val="0099CC"/>
                </a:solidFill>
                <a:latin typeface="Arial" charset="0"/>
                <a:cs typeface="Arial" charset="0"/>
              </a:rPr>
              <a:t>JAMA</a:t>
            </a:r>
            <a:r>
              <a:rPr lang="en-US" sz="1600" b="0">
                <a:solidFill>
                  <a:srgbClr val="0099CC"/>
                </a:solidFill>
                <a:latin typeface="Arial" charset="0"/>
                <a:cs typeface="Arial" charset="0"/>
              </a:rPr>
              <a:t>, 2012.</a:t>
            </a:r>
          </a:p>
        </p:txBody>
      </p:sp>
      <p:sp>
        <p:nvSpPr>
          <p:cNvPr id="31763" name="TextBox 6"/>
          <p:cNvSpPr txBox="1">
            <a:spLocks noChangeArrowheads="1"/>
          </p:cNvSpPr>
          <p:nvPr/>
        </p:nvSpPr>
        <p:spPr bwMode="auto">
          <a:xfrm>
            <a:off x="297298" y="6359325"/>
            <a:ext cx="3779694" cy="47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* </a:t>
            </a:r>
            <a:r>
              <a:rPr lang="en-US" sz="1800" b="0">
                <a:solidFill>
                  <a:srgbClr val="000000"/>
                </a:solidFill>
                <a:latin typeface="Arial" charset="0"/>
                <a:cs typeface="Arial" charset="0"/>
              </a:rPr>
              <a:t>See comments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8650" y="1216025"/>
            <a:ext cx="7772400" cy="733425"/>
          </a:xfrm>
        </p:spPr>
        <p:txBody>
          <a:bodyPr/>
          <a:lstStyle/>
          <a:p>
            <a:pPr algn="ctr" eaLnBrk="1" hangingPunct="1"/>
            <a:r>
              <a:rPr lang="en-US" sz="4800" smtClean="0"/>
              <a:t>HIV/AIDS</a:t>
            </a:r>
            <a:br>
              <a:rPr lang="en-US" sz="4800" smtClean="0"/>
            </a:br>
            <a:r>
              <a:rPr lang="en-US" sz="3600" i="1" smtClean="0"/>
              <a:t>JAMA</a:t>
            </a:r>
            <a:r>
              <a:rPr lang="en-US" sz="3600" smtClean="0"/>
              <a:t> Theme Issue Media Briefing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Copyright restrictions may apply.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704850" y="3641725"/>
            <a:ext cx="7829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2012 International  AIDS Conference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Sunday, July 22,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7"/>
            <a:ext cx="8229600" cy="1143000"/>
          </a:xfrm>
        </p:spPr>
        <p:txBody>
          <a:bodyPr/>
          <a:lstStyle/>
          <a:p>
            <a:r>
              <a:rPr lang="en-US" dirty="0"/>
              <a:t>Diagnoses of HIV </a:t>
            </a:r>
            <a:r>
              <a:rPr lang="en-US" dirty="0" smtClean="0"/>
              <a:t>Infection, by Race/ethnicity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753730"/>
              </p:ext>
            </p:extLst>
          </p:nvPr>
        </p:nvGraphicFramePr>
        <p:xfrm>
          <a:off x="533400" y="1981210"/>
          <a:ext cx="8001000" cy="34187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6817"/>
                <a:gridCol w="1178061"/>
                <a:gridCol w="1178061"/>
                <a:gridCol w="1178061"/>
              </a:tblGrid>
              <a:tr h="619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sng" strike="noStrike" dirty="0">
                          <a:effectLst/>
                        </a:rPr>
                        <a:t>Born outside the U.S.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6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Number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6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American Indian/Alaska Native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862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6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Asian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3,088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1,987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56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Black/African American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86,547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8,614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6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Hispanic/Latino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42,431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17,913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Native Hawaiian/Other Pacific Islander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278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6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White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55,574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1,841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61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16"/>
            <a:ext cx="8229600" cy="1143000"/>
          </a:xfrm>
        </p:spPr>
        <p:txBody>
          <a:bodyPr/>
          <a:lstStyle/>
          <a:p>
            <a:r>
              <a:rPr lang="en-US" sz="2400" dirty="0" smtClean="0"/>
              <a:t>Diagnoses of HIV Infection among </a:t>
            </a:r>
            <a:r>
              <a:rPr lang="en-US" sz="2400" dirty="0"/>
              <a:t>Persons Born Outside the United </a:t>
            </a:r>
            <a:r>
              <a:rPr lang="en-US" sz="2400" dirty="0" smtClean="0"/>
              <a:t>States,  by World </a:t>
            </a:r>
            <a:r>
              <a:rPr lang="en-US" sz="2400" dirty="0"/>
              <a:t>Region of </a:t>
            </a:r>
            <a:r>
              <a:rPr lang="en-US" sz="2400" dirty="0" smtClean="0"/>
              <a:t>Origin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30" y="1880452"/>
            <a:ext cx="6222841" cy="391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470603"/>
              </p:ext>
            </p:extLst>
          </p:nvPr>
        </p:nvGraphicFramePr>
        <p:xfrm>
          <a:off x="533400" y="1908182"/>
          <a:ext cx="2209800" cy="3883024"/>
        </p:xfrm>
        <a:graphic>
          <a:graphicData uri="http://schemas.openxmlformats.org/drawingml/2006/table">
            <a:tbl>
              <a:tblPr firstRow="1" firstCol="1" bandRow="1"/>
              <a:tblGrid>
                <a:gridCol w="1399540"/>
                <a:gridCol w="810260"/>
              </a:tblGrid>
              <a:tr h="5973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World Region</a:t>
                      </a:r>
                      <a:endParaRPr lang="en-US" sz="16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</a:t>
                      </a:r>
                      <a:endParaRPr lang="en-US" sz="16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98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Africa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3,656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98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Asia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1,995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98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Europe</a:t>
                      </a:r>
                      <a:endParaRPr lang="en-US" sz="140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958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98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Middle East</a:t>
                      </a:r>
                      <a:endParaRPr lang="en-US" sz="140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208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98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North America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126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98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Central America</a:t>
                      </a:r>
                      <a:endParaRPr lang="en-US" sz="140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10,343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98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South America</a:t>
                      </a:r>
                      <a:endParaRPr lang="en-US" sz="140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1,929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98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Caribbean</a:t>
                      </a:r>
                      <a:endParaRPr lang="en-US" sz="140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5,418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98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Oceania</a:t>
                      </a:r>
                      <a:endParaRPr lang="en-US" sz="140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69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98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Unknown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551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98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1050B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25,255</a:t>
                      </a:r>
                      <a:endParaRPr lang="en-US" sz="1400" dirty="0">
                        <a:solidFill>
                          <a:srgbClr val="01050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752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5">
      <a:dk1>
        <a:srgbClr val="000000"/>
      </a:dk1>
      <a:lt1>
        <a:srgbClr val="FFFFFF"/>
      </a:lt1>
      <a:dk2>
        <a:srgbClr val="D71635"/>
      </a:dk2>
      <a:lt2>
        <a:srgbClr val="808080"/>
      </a:lt2>
      <a:accent1>
        <a:srgbClr val="981B1E"/>
      </a:accent1>
      <a:accent2>
        <a:srgbClr val="F47920"/>
      </a:accent2>
      <a:accent3>
        <a:srgbClr val="FFFFFF"/>
      </a:accent3>
      <a:accent4>
        <a:srgbClr val="000000"/>
      </a:accent4>
      <a:accent5>
        <a:srgbClr val="CAABAB"/>
      </a:accent5>
      <a:accent6>
        <a:srgbClr val="DD6D1C"/>
      </a:accent6>
      <a:hlink>
        <a:srgbClr val="666666"/>
      </a:hlink>
      <a:folHlink>
        <a:srgbClr val="CCCCCC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5BCBF5"/>
        </a:dk2>
        <a:lt2>
          <a:srgbClr val="808080"/>
        </a:lt2>
        <a:accent1>
          <a:srgbClr val="0084AF"/>
        </a:accent1>
        <a:accent2>
          <a:srgbClr val="005276"/>
        </a:accent2>
        <a:accent3>
          <a:srgbClr val="FFFFFF"/>
        </a:accent3>
        <a:accent4>
          <a:srgbClr val="000000"/>
        </a:accent4>
        <a:accent5>
          <a:srgbClr val="AAC2D4"/>
        </a:accent5>
        <a:accent6>
          <a:srgbClr val="00496A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3CAFD6"/>
        </a:dk2>
        <a:lt2>
          <a:srgbClr val="808080"/>
        </a:lt2>
        <a:accent1>
          <a:srgbClr val="0084AF"/>
        </a:accent1>
        <a:accent2>
          <a:srgbClr val="005276"/>
        </a:accent2>
        <a:accent3>
          <a:srgbClr val="FFFFFF"/>
        </a:accent3>
        <a:accent4>
          <a:srgbClr val="000000"/>
        </a:accent4>
        <a:accent5>
          <a:srgbClr val="AAC2D4"/>
        </a:accent5>
        <a:accent6>
          <a:srgbClr val="00496A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D71635"/>
        </a:dk2>
        <a:lt2>
          <a:srgbClr val="808080"/>
        </a:lt2>
        <a:accent1>
          <a:srgbClr val="981B1E"/>
        </a:accent1>
        <a:accent2>
          <a:srgbClr val="F47920"/>
        </a:accent2>
        <a:accent3>
          <a:srgbClr val="FFFFFF"/>
        </a:accent3>
        <a:accent4>
          <a:srgbClr val="000000"/>
        </a:accent4>
        <a:accent5>
          <a:srgbClr val="CAABAB"/>
        </a:accent5>
        <a:accent6>
          <a:srgbClr val="DD6D1C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dia PowerPoint.HIV in Foreign Born.July 2012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5">
      <a:dk1>
        <a:srgbClr val="000000"/>
      </a:dk1>
      <a:lt1>
        <a:srgbClr val="FFFFFF"/>
      </a:lt1>
      <a:dk2>
        <a:srgbClr val="D71635"/>
      </a:dk2>
      <a:lt2>
        <a:srgbClr val="808080"/>
      </a:lt2>
      <a:accent1>
        <a:srgbClr val="981B1E"/>
      </a:accent1>
      <a:accent2>
        <a:srgbClr val="F47920"/>
      </a:accent2>
      <a:accent3>
        <a:srgbClr val="FFFFFF"/>
      </a:accent3>
      <a:accent4>
        <a:srgbClr val="000000"/>
      </a:accent4>
      <a:accent5>
        <a:srgbClr val="CAABAB"/>
      </a:accent5>
      <a:accent6>
        <a:srgbClr val="DD6D1C"/>
      </a:accent6>
      <a:hlink>
        <a:srgbClr val="666666"/>
      </a:hlink>
      <a:folHlink>
        <a:srgbClr val="CCCCCC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5BCBF5"/>
        </a:dk2>
        <a:lt2>
          <a:srgbClr val="808080"/>
        </a:lt2>
        <a:accent1>
          <a:srgbClr val="0084AF"/>
        </a:accent1>
        <a:accent2>
          <a:srgbClr val="005276"/>
        </a:accent2>
        <a:accent3>
          <a:srgbClr val="FFFFFF"/>
        </a:accent3>
        <a:accent4>
          <a:srgbClr val="000000"/>
        </a:accent4>
        <a:accent5>
          <a:srgbClr val="AAC2D4"/>
        </a:accent5>
        <a:accent6>
          <a:srgbClr val="00496A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3CAFD6"/>
        </a:dk2>
        <a:lt2>
          <a:srgbClr val="808080"/>
        </a:lt2>
        <a:accent1>
          <a:srgbClr val="0084AF"/>
        </a:accent1>
        <a:accent2>
          <a:srgbClr val="005276"/>
        </a:accent2>
        <a:accent3>
          <a:srgbClr val="FFFFFF"/>
        </a:accent3>
        <a:accent4>
          <a:srgbClr val="000000"/>
        </a:accent4>
        <a:accent5>
          <a:srgbClr val="AAC2D4"/>
        </a:accent5>
        <a:accent6>
          <a:srgbClr val="00496A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D71635"/>
        </a:dk2>
        <a:lt2>
          <a:srgbClr val="808080"/>
        </a:lt2>
        <a:accent1>
          <a:srgbClr val="981B1E"/>
        </a:accent1>
        <a:accent2>
          <a:srgbClr val="F47920"/>
        </a:accent2>
        <a:accent3>
          <a:srgbClr val="FFFFFF"/>
        </a:accent3>
        <a:accent4>
          <a:srgbClr val="000000"/>
        </a:accent4>
        <a:accent5>
          <a:srgbClr val="CAABAB"/>
        </a:accent5>
        <a:accent6>
          <a:srgbClr val="DD6D1C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Default Design">
  <a:themeElements>
    <a:clrScheme name="Default Design 15">
      <a:dk1>
        <a:srgbClr val="000000"/>
      </a:dk1>
      <a:lt1>
        <a:srgbClr val="FFFFFF"/>
      </a:lt1>
      <a:dk2>
        <a:srgbClr val="D71635"/>
      </a:dk2>
      <a:lt2>
        <a:srgbClr val="808080"/>
      </a:lt2>
      <a:accent1>
        <a:srgbClr val="981B1E"/>
      </a:accent1>
      <a:accent2>
        <a:srgbClr val="F47920"/>
      </a:accent2>
      <a:accent3>
        <a:srgbClr val="FFFFFF"/>
      </a:accent3>
      <a:accent4>
        <a:srgbClr val="000000"/>
      </a:accent4>
      <a:accent5>
        <a:srgbClr val="CAABAB"/>
      </a:accent5>
      <a:accent6>
        <a:srgbClr val="DD6D1C"/>
      </a:accent6>
      <a:hlink>
        <a:srgbClr val="666666"/>
      </a:hlink>
      <a:folHlink>
        <a:srgbClr val="CCCCCC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5BCBF5"/>
        </a:dk2>
        <a:lt2>
          <a:srgbClr val="808080"/>
        </a:lt2>
        <a:accent1>
          <a:srgbClr val="0084AF"/>
        </a:accent1>
        <a:accent2>
          <a:srgbClr val="005276"/>
        </a:accent2>
        <a:accent3>
          <a:srgbClr val="FFFFFF"/>
        </a:accent3>
        <a:accent4>
          <a:srgbClr val="000000"/>
        </a:accent4>
        <a:accent5>
          <a:srgbClr val="AAC2D4"/>
        </a:accent5>
        <a:accent6>
          <a:srgbClr val="00496A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3CAFD6"/>
        </a:dk2>
        <a:lt2>
          <a:srgbClr val="808080"/>
        </a:lt2>
        <a:accent1>
          <a:srgbClr val="0084AF"/>
        </a:accent1>
        <a:accent2>
          <a:srgbClr val="005276"/>
        </a:accent2>
        <a:accent3>
          <a:srgbClr val="FFFFFF"/>
        </a:accent3>
        <a:accent4>
          <a:srgbClr val="000000"/>
        </a:accent4>
        <a:accent5>
          <a:srgbClr val="AAC2D4"/>
        </a:accent5>
        <a:accent6>
          <a:srgbClr val="00496A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D71635"/>
        </a:dk2>
        <a:lt2>
          <a:srgbClr val="808080"/>
        </a:lt2>
        <a:accent1>
          <a:srgbClr val="981B1E"/>
        </a:accent1>
        <a:accent2>
          <a:srgbClr val="F47920"/>
        </a:accent2>
        <a:accent3>
          <a:srgbClr val="FFFFFF"/>
        </a:accent3>
        <a:accent4>
          <a:srgbClr val="000000"/>
        </a:accent4>
        <a:accent5>
          <a:srgbClr val="CAABAB"/>
        </a:accent5>
        <a:accent6>
          <a:srgbClr val="DD6D1C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Slide Template-JB-1.21.98">
  <a:themeElements>
    <a:clrScheme name="">
      <a:dk1>
        <a:srgbClr val="000000"/>
      </a:dk1>
      <a:lt1>
        <a:srgbClr val="FFFFFF"/>
      </a:lt1>
      <a:dk2>
        <a:srgbClr val="0240F3"/>
      </a:dk2>
      <a:lt2>
        <a:srgbClr val="FAFD00"/>
      </a:lt2>
      <a:accent1>
        <a:srgbClr val="FF5008"/>
      </a:accent1>
      <a:accent2>
        <a:srgbClr val="FC0128"/>
      </a:accent2>
      <a:accent3>
        <a:srgbClr val="AAAFF8"/>
      </a:accent3>
      <a:accent4>
        <a:srgbClr val="DADADA"/>
      </a:accent4>
      <a:accent5>
        <a:srgbClr val="FFB3AA"/>
      </a:accent5>
      <a:accent6>
        <a:srgbClr val="E40123"/>
      </a:accent6>
      <a:hlink>
        <a:srgbClr val="DC0081"/>
      </a:hlink>
      <a:folHlink>
        <a:srgbClr val="3365FB"/>
      </a:folHlink>
    </a:clrScheme>
    <a:fontScheme name="Slide Template-JB-1.21.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15526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15526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lide Template-JB-1.21.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JB-1.21.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1_Slide Template-JB-1.21.98">
  <a:themeElements>
    <a:clrScheme name="">
      <a:dk1>
        <a:srgbClr val="000000"/>
      </a:dk1>
      <a:lt1>
        <a:srgbClr val="FFFFFF"/>
      </a:lt1>
      <a:dk2>
        <a:srgbClr val="0240F3"/>
      </a:dk2>
      <a:lt2>
        <a:srgbClr val="FAFD00"/>
      </a:lt2>
      <a:accent1>
        <a:srgbClr val="FF5008"/>
      </a:accent1>
      <a:accent2>
        <a:srgbClr val="FC0128"/>
      </a:accent2>
      <a:accent3>
        <a:srgbClr val="AAAFF8"/>
      </a:accent3>
      <a:accent4>
        <a:srgbClr val="DADADA"/>
      </a:accent4>
      <a:accent5>
        <a:srgbClr val="FFB3AA"/>
      </a:accent5>
      <a:accent6>
        <a:srgbClr val="E40123"/>
      </a:accent6>
      <a:hlink>
        <a:srgbClr val="DC0081"/>
      </a:hlink>
      <a:folHlink>
        <a:srgbClr val="3365FB"/>
      </a:folHlink>
    </a:clrScheme>
    <a:fontScheme name="Slide Template-JB-1.21.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15526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15526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lide Template-JB-1.21.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JB-1.21.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2_Slide Template-JB-1.21.98">
  <a:themeElements>
    <a:clrScheme name="">
      <a:dk1>
        <a:srgbClr val="000000"/>
      </a:dk1>
      <a:lt1>
        <a:srgbClr val="FFFFFF"/>
      </a:lt1>
      <a:dk2>
        <a:srgbClr val="0240F3"/>
      </a:dk2>
      <a:lt2>
        <a:srgbClr val="FAFD00"/>
      </a:lt2>
      <a:accent1>
        <a:srgbClr val="FF5008"/>
      </a:accent1>
      <a:accent2>
        <a:srgbClr val="FC0128"/>
      </a:accent2>
      <a:accent3>
        <a:srgbClr val="AAAFF8"/>
      </a:accent3>
      <a:accent4>
        <a:srgbClr val="DADADA"/>
      </a:accent4>
      <a:accent5>
        <a:srgbClr val="FFB3AA"/>
      </a:accent5>
      <a:accent6>
        <a:srgbClr val="E40123"/>
      </a:accent6>
      <a:hlink>
        <a:srgbClr val="DC0081"/>
      </a:hlink>
      <a:folHlink>
        <a:srgbClr val="3365FB"/>
      </a:folHlink>
    </a:clrScheme>
    <a:fontScheme name="Slide Template-JB-1.21.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15526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15526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lide Template-JB-1.21.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JB-1.21.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_Slide Template-JB-1.21.98">
  <a:themeElements>
    <a:clrScheme name="">
      <a:dk1>
        <a:srgbClr val="000000"/>
      </a:dk1>
      <a:lt1>
        <a:srgbClr val="FFFFFF"/>
      </a:lt1>
      <a:dk2>
        <a:srgbClr val="0240F3"/>
      </a:dk2>
      <a:lt2>
        <a:srgbClr val="FAFD00"/>
      </a:lt2>
      <a:accent1>
        <a:srgbClr val="FF5008"/>
      </a:accent1>
      <a:accent2>
        <a:srgbClr val="FC0128"/>
      </a:accent2>
      <a:accent3>
        <a:srgbClr val="AAAFF8"/>
      </a:accent3>
      <a:accent4>
        <a:srgbClr val="DADADA"/>
      </a:accent4>
      <a:accent5>
        <a:srgbClr val="FFB3AA"/>
      </a:accent5>
      <a:accent6>
        <a:srgbClr val="E40123"/>
      </a:accent6>
      <a:hlink>
        <a:srgbClr val="DC0081"/>
      </a:hlink>
      <a:folHlink>
        <a:srgbClr val="3365FB"/>
      </a:folHlink>
    </a:clrScheme>
    <a:fontScheme name="Slide Template-JB-1.21.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15526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15526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lide Template-JB-1.21.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JB-1.21.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_Slide Template-JB-1.21.98">
  <a:themeElements>
    <a:clrScheme name="">
      <a:dk1>
        <a:srgbClr val="000000"/>
      </a:dk1>
      <a:lt1>
        <a:srgbClr val="FFFFFF"/>
      </a:lt1>
      <a:dk2>
        <a:srgbClr val="0240F3"/>
      </a:dk2>
      <a:lt2>
        <a:srgbClr val="FAFD00"/>
      </a:lt2>
      <a:accent1>
        <a:srgbClr val="FF5008"/>
      </a:accent1>
      <a:accent2>
        <a:srgbClr val="FC0128"/>
      </a:accent2>
      <a:accent3>
        <a:srgbClr val="AAAFF8"/>
      </a:accent3>
      <a:accent4>
        <a:srgbClr val="DADADA"/>
      </a:accent4>
      <a:accent5>
        <a:srgbClr val="FFB3AA"/>
      </a:accent5>
      <a:accent6>
        <a:srgbClr val="E40123"/>
      </a:accent6>
      <a:hlink>
        <a:srgbClr val="DC0081"/>
      </a:hlink>
      <a:folHlink>
        <a:srgbClr val="3365FB"/>
      </a:folHlink>
    </a:clrScheme>
    <a:fontScheme name="Slide Template-JB-1.21.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15526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15526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lide Template-JB-1.21.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JB-1.21.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5_Slide Template-JB-1.21.98">
  <a:themeElements>
    <a:clrScheme name="">
      <a:dk1>
        <a:srgbClr val="000000"/>
      </a:dk1>
      <a:lt1>
        <a:srgbClr val="FFFFFF"/>
      </a:lt1>
      <a:dk2>
        <a:srgbClr val="0240F3"/>
      </a:dk2>
      <a:lt2>
        <a:srgbClr val="FAFD00"/>
      </a:lt2>
      <a:accent1>
        <a:srgbClr val="FF5008"/>
      </a:accent1>
      <a:accent2>
        <a:srgbClr val="FC0128"/>
      </a:accent2>
      <a:accent3>
        <a:srgbClr val="AAAFF8"/>
      </a:accent3>
      <a:accent4>
        <a:srgbClr val="DADADA"/>
      </a:accent4>
      <a:accent5>
        <a:srgbClr val="FFB3AA"/>
      </a:accent5>
      <a:accent6>
        <a:srgbClr val="E40123"/>
      </a:accent6>
      <a:hlink>
        <a:srgbClr val="DC0081"/>
      </a:hlink>
      <a:folHlink>
        <a:srgbClr val="3365FB"/>
      </a:folHlink>
    </a:clrScheme>
    <a:fontScheme name="Slide Template-JB-1.21.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15526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15526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lide Template-JB-1.21.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JB-1.21.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6_Slide Template-JB-1.21.98">
  <a:themeElements>
    <a:clrScheme name="">
      <a:dk1>
        <a:srgbClr val="000000"/>
      </a:dk1>
      <a:lt1>
        <a:srgbClr val="FFFFFF"/>
      </a:lt1>
      <a:dk2>
        <a:srgbClr val="0240F3"/>
      </a:dk2>
      <a:lt2>
        <a:srgbClr val="FAFD00"/>
      </a:lt2>
      <a:accent1>
        <a:srgbClr val="FF5008"/>
      </a:accent1>
      <a:accent2>
        <a:srgbClr val="FC0128"/>
      </a:accent2>
      <a:accent3>
        <a:srgbClr val="AAAFF8"/>
      </a:accent3>
      <a:accent4>
        <a:srgbClr val="DADADA"/>
      </a:accent4>
      <a:accent5>
        <a:srgbClr val="FFB3AA"/>
      </a:accent5>
      <a:accent6>
        <a:srgbClr val="E40123"/>
      </a:accent6>
      <a:hlink>
        <a:srgbClr val="DC0081"/>
      </a:hlink>
      <a:folHlink>
        <a:srgbClr val="3365FB"/>
      </a:folHlink>
    </a:clrScheme>
    <a:fontScheme name="Slide Template-JB-1.21.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15526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15526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lide Template-JB-1.21.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JB-1.21.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7_Slide Template-JB-1.21.98">
  <a:themeElements>
    <a:clrScheme name="">
      <a:dk1>
        <a:srgbClr val="000000"/>
      </a:dk1>
      <a:lt1>
        <a:srgbClr val="FFFFFF"/>
      </a:lt1>
      <a:dk2>
        <a:srgbClr val="0240F3"/>
      </a:dk2>
      <a:lt2>
        <a:srgbClr val="FAFD00"/>
      </a:lt2>
      <a:accent1>
        <a:srgbClr val="FF5008"/>
      </a:accent1>
      <a:accent2>
        <a:srgbClr val="FC0128"/>
      </a:accent2>
      <a:accent3>
        <a:srgbClr val="AAAFF8"/>
      </a:accent3>
      <a:accent4>
        <a:srgbClr val="DADADA"/>
      </a:accent4>
      <a:accent5>
        <a:srgbClr val="FFB3AA"/>
      </a:accent5>
      <a:accent6>
        <a:srgbClr val="E40123"/>
      </a:accent6>
      <a:hlink>
        <a:srgbClr val="DC0081"/>
      </a:hlink>
      <a:folHlink>
        <a:srgbClr val="3365FB"/>
      </a:folHlink>
    </a:clrScheme>
    <a:fontScheme name="Slide Template-JB-1.21.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15526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15526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lide Template-JB-1.21.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JB-1.21.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8_Slide Template-JB-1.21.98">
  <a:themeElements>
    <a:clrScheme name="">
      <a:dk1>
        <a:srgbClr val="000000"/>
      </a:dk1>
      <a:lt1>
        <a:srgbClr val="FFFFFF"/>
      </a:lt1>
      <a:dk2>
        <a:srgbClr val="0240F3"/>
      </a:dk2>
      <a:lt2>
        <a:srgbClr val="FAFD00"/>
      </a:lt2>
      <a:accent1>
        <a:srgbClr val="FF5008"/>
      </a:accent1>
      <a:accent2>
        <a:srgbClr val="FC0128"/>
      </a:accent2>
      <a:accent3>
        <a:srgbClr val="AAAFF8"/>
      </a:accent3>
      <a:accent4>
        <a:srgbClr val="DADADA"/>
      </a:accent4>
      <a:accent5>
        <a:srgbClr val="FFB3AA"/>
      </a:accent5>
      <a:accent6>
        <a:srgbClr val="E40123"/>
      </a:accent6>
      <a:hlink>
        <a:srgbClr val="DC0081"/>
      </a:hlink>
      <a:folHlink>
        <a:srgbClr val="3365FB"/>
      </a:folHlink>
    </a:clrScheme>
    <a:fontScheme name="Slide Template-JB-1.21.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15526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15526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lide Template-JB-1.21.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JB-1.21.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9_Slide Template-JB-1.21.98">
  <a:themeElements>
    <a:clrScheme name="">
      <a:dk1>
        <a:srgbClr val="000000"/>
      </a:dk1>
      <a:lt1>
        <a:srgbClr val="FFFFFF"/>
      </a:lt1>
      <a:dk2>
        <a:srgbClr val="0240F3"/>
      </a:dk2>
      <a:lt2>
        <a:srgbClr val="FAFD00"/>
      </a:lt2>
      <a:accent1>
        <a:srgbClr val="FF5008"/>
      </a:accent1>
      <a:accent2>
        <a:srgbClr val="FC0128"/>
      </a:accent2>
      <a:accent3>
        <a:srgbClr val="AAAFF8"/>
      </a:accent3>
      <a:accent4>
        <a:srgbClr val="DADADA"/>
      </a:accent4>
      <a:accent5>
        <a:srgbClr val="FFB3AA"/>
      </a:accent5>
      <a:accent6>
        <a:srgbClr val="E40123"/>
      </a:accent6>
      <a:hlink>
        <a:srgbClr val="DC0081"/>
      </a:hlink>
      <a:folHlink>
        <a:srgbClr val="3365FB"/>
      </a:folHlink>
    </a:clrScheme>
    <a:fontScheme name="Slide Template-JB-1.21.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15526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15526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lide Template-JB-1.21.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JB-1.21.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10_Slide Template-JB-1.21.98">
  <a:themeElements>
    <a:clrScheme name="">
      <a:dk1>
        <a:srgbClr val="000000"/>
      </a:dk1>
      <a:lt1>
        <a:srgbClr val="FFFFFF"/>
      </a:lt1>
      <a:dk2>
        <a:srgbClr val="0240F3"/>
      </a:dk2>
      <a:lt2>
        <a:srgbClr val="FAFD00"/>
      </a:lt2>
      <a:accent1>
        <a:srgbClr val="FF5008"/>
      </a:accent1>
      <a:accent2>
        <a:srgbClr val="FC0128"/>
      </a:accent2>
      <a:accent3>
        <a:srgbClr val="AAAFF8"/>
      </a:accent3>
      <a:accent4>
        <a:srgbClr val="DADADA"/>
      </a:accent4>
      <a:accent5>
        <a:srgbClr val="FFB3AA"/>
      </a:accent5>
      <a:accent6>
        <a:srgbClr val="E40123"/>
      </a:accent6>
      <a:hlink>
        <a:srgbClr val="DC0081"/>
      </a:hlink>
      <a:folHlink>
        <a:srgbClr val="3365FB"/>
      </a:folHlink>
    </a:clrScheme>
    <a:fontScheme name="Slide Template-JB-1.21.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15526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15526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lide Template-JB-1.21.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mplate-JB-1.21.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mplate-JB-1.21.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34_Default Design">
  <a:themeElements>
    <a:clrScheme name="Default Design 15">
      <a:dk1>
        <a:srgbClr val="000000"/>
      </a:dk1>
      <a:lt1>
        <a:srgbClr val="FFFFFF"/>
      </a:lt1>
      <a:dk2>
        <a:srgbClr val="D71635"/>
      </a:dk2>
      <a:lt2>
        <a:srgbClr val="808080"/>
      </a:lt2>
      <a:accent1>
        <a:srgbClr val="981B1E"/>
      </a:accent1>
      <a:accent2>
        <a:srgbClr val="F47920"/>
      </a:accent2>
      <a:accent3>
        <a:srgbClr val="FFFFFF"/>
      </a:accent3>
      <a:accent4>
        <a:srgbClr val="000000"/>
      </a:accent4>
      <a:accent5>
        <a:srgbClr val="CAABAB"/>
      </a:accent5>
      <a:accent6>
        <a:srgbClr val="DD6D1C"/>
      </a:accent6>
      <a:hlink>
        <a:srgbClr val="666666"/>
      </a:hlink>
      <a:folHlink>
        <a:srgbClr val="CCCCCC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5BCBF5"/>
        </a:dk2>
        <a:lt2>
          <a:srgbClr val="808080"/>
        </a:lt2>
        <a:accent1>
          <a:srgbClr val="0084AF"/>
        </a:accent1>
        <a:accent2>
          <a:srgbClr val="005276"/>
        </a:accent2>
        <a:accent3>
          <a:srgbClr val="FFFFFF"/>
        </a:accent3>
        <a:accent4>
          <a:srgbClr val="000000"/>
        </a:accent4>
        <a:accent5>
          <a:srgbClr val="AAC2D4"/>
        </a:accent5>
        <a:accent6>
          <a:srgbClr val="00496A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3CAFD6"/>
        </a:dk2>
        <a:lt2>
          <a:srgbClr val="808080"/>
        </a:lt2>
        <a:accent1>
          <a:srgbClr val="0084AF"/>
        </a:accent1>
        <a:accent2>
          <a:srgbClr val="005276"/>
        </a:accent2>
        <a:accent3>
          <a:srgbClr val="FFFFFF"/>
        </a:accent3>
        <a:accent4>
          <a:srgbClr val="000000"/>
        </a:accent4>
        <a:accent5>
          <a:srgbClr val="AAC2D4"/>
        </a:accent5>
        <a:accent6>
          <a:srgbClr val="00496A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D71635"/>
        </a:dk2>
        <a:lt2>
          <a:srgbClr val="808080"/>
        </a:lt2>
        <a:accent1>
          <a:srgbClr val="981B1E"/>
        </a:accent1>
        <a:accent2>
          <a:srgbClr val="F47920"/>
        </a:accent2>
        <a:accent3>
          <a:srgbClr val="FFFFFF"/>
        </a:accent3>
        <a:accent4>
          <a:srgbClr val="000000"/>
        </a:accent4>
        <a:accent5>
          <a:srgbClr val="CAABAB"/>
        </a:accent5>
        <a:accent6>
          <a:srgbClr val="DD6D1C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3557</Words>
  <Application>Microsoft Office PowerPoint</Application>
  <PresentationFormat>On-screen Show (4:3)</PresentationFormat>
  <Paragraphs>683</Paragraphs>
  <Slides>71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50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123" baseType="lpstr">
      <vt:lpstr>Default Design</vt:lpstr>
      <vt:lpstr>Media PowerPoint.HIV in Foreign Born.July 2012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32_Default Design</vt:lpstr>
      <vt:lpstr>33_Default Design</vt:lpstr>
      <vt:lpstr>Slide Template-JB-1.21.98</vt:lpstr>
      <vt:lpstr>1_Slide Template-JB-1.21.98</vt:lpstr>
      <vt:lpstr>Office Theme</vt:lpstr>
      <vt:lpstr>4_Office Theme</vt:lpstr>
      <vt:lpstr>1_Office Theme</vt:lpstr>
      <vt:lpstr>2_Slide Template-JB-1.21.98</vt:lpstr>
      <vt:lpstr>3_Slide Template-JB-1.21.98</vt:lpstr>
      <vt:lpstr>4_Slide Template-JB-1.21.98</vt:lpstr>
      <vt:lpstr>5_Slide Template-JB-1.21.98</vt:lpstr>
      <vt:lpstr>6_Slide Template-JB-1.21.98</vt:lpstr>
      <vt:lpstr>7_Slide Template-JB-1.21.98</vt:lpstr>
      <vt:lpstr>8_Slide Template-JB-1.21.98</vt:lpstr>
      <vt:lpstr>9_Slide Template-JB-1.21.98</vt:lpstr>
      <vt:lpstr>10_Slide Template-JB-1.21.98</vt:lpstr>
      <vt:lpstr>34_Default Design</vt:lpstr>
      <vt:lpstr>Presentation</vt:lpstr>
      <vt:lpstr>Adobe Photoshop Elements Image</vt:lpstr>
      <vt:lpstr>HIV/AIDS JAMA Theme Issue Media Briefing</vt:lpstr>
      <vt:lpstr>HIV in Persons Born Outside the  United States, 2007-2010 Prosser AT, Tang T, Hall HI.</vt:lpstr>
      <vt:lpstr>Persons Born Outside the United States Background</vt:lpstr>
      <vt:lpstr>Major Findings </vt:lpstr>
      <vt:lpstr>Objective</vt:lpstr>
      <vt:lpstr>Data Source </vt:lpstr>
      <vt:lpstr>Diagnoses of HIV Infection among Persons Born Outside the United States</vt:lpstr>
      <vt:lpstr>Diagnoses of HIV Infection, by Race/ethnicity </vt:lpstr>
      <vt:lpstr>Diagnoses of HIV Infection among Persons Born Outside the United States,  by World Region of Origin</vt:lpstr>
      <vt:lpstr>Diagnoses of HIV Infection among Persons born in and Outside the United States, by Transmission Category</vt:lpstr>
      <vt:lpstr>Diagnoses of HIV Infection among Persons Born Outside the United States, by Region of Origin and Transmission Category</vt:lpstr>
      <vt:lpstr>HIV Diagnoses in Foreign Born Persons in the United States: World Region of Origin and U.S. Residence at Diagnosis, 46 States, 2007-2010</vt:lpstr>
      <vt:lpstr>Summary </vt:lpstr>
      <vt:lpstr>Discussion</vt:lpstr>
      <vt:lpstr>Questions?</vt:lpstr>
      <vt:lpstr>HIV/AIDS JAMA Theme Issue Media Briefing</vt:lpstr>
      <vt:lpstr>Risk of Cervical Precancer/Cancer in HIV+ Women with a Normal Pap  and Negative Oncogenic HPV Test</vt:lpstr>
      <vt:lpstr>Overview</vt:lpstr>
      <vt:lpstr>PowerPoint Presentation</vt:lpstr>
      <vt:lpstr>Cervical Cancer Risk Increases with Immunosuppression in HIV+ Women  Abraham and D’Souza et al (for NA-ACCORD)</vt:lpstr>
      <vt:lpstr>Cervical Cancer Screening Guidelines:  HIV+ Women</vt:lpstr>
      <vt:lpstr>Burden of Repeated Pap Tests in HIV+ Women</vt:lpstr>
      <vt:lpstr>Cervical Cancer Screening Guidelines:  General Population</vt:lpstr>
      <vt:lpstr>PowerPoint Presentation</vt:lpstr>
      <vt:lpstr>PowerPoint Presentation</vt:lpstr>
      <vt:lpstr>Women’s Interagency HIV Study (WIHS)</vt:lpstr>
      <vt:lpstr>PowerPoint Presentation</vt:lpstr>
      <vt:lpstr>PowerPoint Presentation</vt:lpstr>
      <vt:lpstr>Analysis</vt:lpstr>
      <vt:lpstr>Cumulative Incidence of HSIL+ </vt:lpstr>
      <vt:lpstr>Cumulative Incidence of CIN-2+</vt:lpstr>
      <vt:lpstr>PowerPoint Presentation</vt:lpstr>
      <vt:lpstr>PowerPoint Presentation</vt:lpstr>
      <vt:lpstr>Summary of Data</vt:lpstr>
      <vt:lpstr>Limitations</vt:lpstr>
      <vt:lpstr>Conclusions</vt:lpstr>
      <vt:lpstr>PowerPoint Presentation</vt:lpstr>
      <vt:lpstr>Additional Slides (if needed to address questions)</vt:lpstr>
      <vt:lpstr>PowerPoint Presentation</vt:lpstr>
      <vt:lpstr>PowerPoint Presentation</vt:lpstr>
      <vt:lpstr>PowerPoint Presentation</vt:lpstr>
      <vt:lpstr>Prognosis of HPV-16 prevalent infections</vt:lpstr>
      <vt:lpstr>Adherent &amp; Effective HAART Minkoff et al, JID, 2010</vt:lpstr>
      <vt:lpstr>PowerPoint Presentation</vt:lpstr>
      <vt:lpstr>Loss to Follow-up and Censoring</vt:lpstr>
      <vt:lpstr>PowerPoint Presentation</vt:lpstr>
      <vt:lpstr>Risk among HPV-positives</vt:lpstr>
      <vt:lpstr>HIV/AIDS JAMA Theme Issue Media Briefing</vt:lpstr>
      <vt:lpstr>PowerPoint Presentation</vt:lpstr>
      <vt:lpstr>PowerPoint Presentation</vt:lpstr>
      <vt:lpstr>IASUSA Antiretroviral Guidelines</vt:lpstr>
      <vt:lpstr>Methods </vt:lpstr>
      <vt:lpstr>When to Start  Antiretroviral Therapy</vt:lpstr>
      <vt:lpstr>_x0012__x0014_Antiretroviral therapy (ART) is recommended and should be offered to all persons with HIV regardless of CD4 cell count.</vt:lpstr>
      <vt:lpstr>Potential Risks and Benefits of Earlier ART Initiation</vt:lpstr>
      <vt:lpstr>Rationale for Recommending ART for  All HIV-Infected Adults</vt:lpstr>
      <vt:lpstr>Earlier ART Associated with Decreased Mortality and Disease Progression:  Observational Studies</vt:lpstr>
      <vt:lpstr>PowerPoint Presentation</vt:lpstr>
      <vt:lpstr>When to Start ART:  IAS–USA Recommendations 2012</vt:lpstr>
      <vt:lpstr>When to Start ART:  IAS–USA Recommendations 2012</vt:lpstr>
      <vt:lpstr>Initiation of Antiretroviral Therapy in HIV-Infected Adults</vt:lpstr>
      <vt:lpstr>Other Important New Recommendations</vt:lpstr>
      <vt:lpstr>Path to an  “AIDS-free Generation”</vt:lpstr>
      <vt:lpstr>PowerPoint Presentation</vt:lpstr>
      <vt:lpstr>Backup Slides</vt:lpstr>
      <vt:lpstr>Choice of Initial Regimen</vt:lpstr>
      <vt:lpstr>Alternative Initial Antiretroviral Regimens*</vt:lpstr>
      <vt:lpstr>Alternative Initial Antiretroviral Regimens*</vt:lpstr>
      <vt:lpstr>Alternative Initial Antiretroviral Regimens*</vt:lpstr>
      <vt:lpstr>CCR5 AntagonistBased and nRTI-Sparing Initial Regimens in Special Circumstances Only</vt:lpstr>
      <vt:lpstr>HIV/AIDS JAMA Theme Issue Media Briefing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HIV/AIDS JAMA Theme Issue Media Briefing</dc:title>
  <dc:creator>AIDS2012</dc:creator>
  <cp:lastModifiedBy>AIDS2012</cp:lastModifiedBy>
  <cp:revision>5</cp:revision>
  <dcterms:created xsi:type="dcterms:W3CDTF">2012-07-22T13:35:43Z</dcterms:created>
  <dcterms:modified xsi:type="dcterms:W3CDTF">2012-07-22T13:49:50Z</dcterms:modified>
</cp:coreProperties>
</file>